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76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2386"/>
    <p:restoredTop sz="93591"/>
  </p:normalViewPr>
  <p:slide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2152"/>
        <p:guide orient="horz" pos="2392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Титульный слайд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 altLang="en-US"/>
              <a:t>Образец подзаголовка</a:t>
            </a:r>
            <a:endParaRPr lang="ru-RU" alt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40A130E-E3B8-4EBE-931F-81B26B8448AA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00C6A38-4290-41DD-B95C-4155372FD4A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Вставить" type="objOnly" preserve="1">
  <p:cSld name="Встави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A348888-F454-4AD2-BA62-3AF29D9807C0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Оглавление" type="clipArtAndTx" preserve="1">
  <p:cSld name="Оглавл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/>
            </a:pPr>
            <a:r>
              <a:rPr lang="ru-RU" altLang="en-US"/>
              <a:t>Введение</a:t>
            </a:r>
            <a:endParaRPr lang="ru-RU" altLang="en-US"/>
          </a:p>
          <a:p>
            <a:pPr lvl="0">
              <a:defRPr/>
            </a:pPr>
            <a:r>
              <a:rPr lang="ru-RU" altLang="en-US"/>
              <a:t>Основной текст 1</a:t>
            </a:r>
            <a:endParaRPr lang="ru-RU" altLang="en-US"/>
          </a:p>
          <a:p>
            <a:pPr lvl="0">
              <a:defRPr/>
            </a:pPr>
            <a:r>
              <a:rPr lang="ru-RU" altLang="en-US"/>
              <a:t>Основной текст 2</a:t>
            </a:r>
            <a:endParaRPr lang="ru-RU" altLang="en-US"/>
          </a:p>
          <a:p>
            <a:pPr lvl="0">
              <a:defRPr/>
            </a:pPr>
            <a:r>
              <a:rPr lang="ru-RU" altLang="en-US"/>
              <a:t>Основной текст 3</a:t>
            </a:r>
            <a:endParaRPr lang="ru-RU" altLang="en-US"/>
          </a:p>
          <a:p>
            <a:pPr lvl="0">
              <a:defRPr/>
            </a:pPr>
            <a:r>
              <a:rPr lang="ru-RU" altLang="en-US"/>
              <a:t>Заключение</a:t>
            </a:r>
            <a:endParaRPr lang="ru-RU" alt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6FEC12-A4C9-4837-AF94-AD867782C04C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Вертикальный заголовок и текст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  <a:p>
            <a:pPr lvl="1">
              <a:defRPr/>
            </a:pPr>
            <a:r>
              <a:rPr lang="ru-RU" altLang="en-US"/>
              <a:t>Второй уровень</a:t>
            </a:r>
            <a:endParaRPr lang="ru-RU" altLang="en-US"/>
          </a:p>
          <a:p>
            <a:pPr lvl="2">
              <a:defRPr/>
            </a:pPr>
            <a:r>
              <a:rPr lang="ru-RU" altLang="en-US"/>
              <a:t>Третий уровень</a:t>
            </a:r>
            <a:endParaRPr lang="ru-RU" altLang="en-US"/>
          </a:p>
          <a:p>
            <a:pPr lvl="3">
              <a:defRPr/>
            </a:pPr>
            <a:r>
              <a:rPr lang="ru-RU" altLang="en-US"/>
              <a:t>Четвертый уровень</a:t>
            </a:r>
            <a:endParaRPr lang="ru-RU" altLang="en-US"/>
          </a:p>
          <a:p>
            <a:pPr lvl="4">
              <a:defRPr/>
            </a:pPr>
            <a:r>
              <a:rPr lang="ru-RU" altLang="en-US"/>
              <a:t>Пятый уровень</a:t>
            </a:r>
            <a:endParaRPr lang="ru-RU" alt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57F84A3-4F29-4053-ACFD-1BAF2D3F140C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Заголовок и объект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  <a:p>
            <a:pPr lvl="1">
              <a:defRPr/>
            </a:pPr>
            <a:r>
              <a:rPr lang="ru-RU" altLang="en-US"/>
              <a:t>Второй уровень</a:t>
            </a:r>
            <a:endParaRPr lang="ru-RU" altLang="en-US"/>
          </a:p>
          <a:p>
            <a:pPr lvl="2">
              <a:defRPr/>
            </a:pPr>
            <a:r>
              <a:rPr lang="ru-RU" altLang="en-US"/>
              <a:t>Третий уровень</a:t>
            </a:r>
            <a:endParaRPr lang="ru-RU" altLang="en-US"/>
          </a:p>
          <a:p>
            <a:pPr lvl="3">
              <a:defRPr/>
            </a:pPr>
            <a:r>
              <a:rPr lang="ru-RU" altLang="en-US"/>
              <a:t>Четвертый уровень</a:t>
            </a:r>
            <a:endParaRPr lang="ru-RU" altLang="en-US"/>
          </a:p>
          <a:p>
            <a:pPr lvl="4">
              <a:defRPr/>
            </a:pPr>
            <a:r>
              <a:rPr lang="ru-RU" altLang="en-US"/>
              <a:t>Пятый уровень</a:t>
            </a:r>
            <a:endParaRPr lang="ru-RU" alt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4953836A-82A3-4C8B-9D31-CD724F3673ED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Пусто" type="blank" preserve="1">
  <p:cSld name="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D2EBAF6-36D0-4DD8-B695-D4C1B37E35D6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3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Заголовок раздела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60728D28-603B-4EFC-80F8-17E5E9107035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Два объекта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  <a:p>
            <a:pPr lvl="1">
              <a:defRPr/>
            </a:pPr>
            <a:r>
              <a:rPr lang="ru-RU" altLang="en-US"/>
              <a:t>Второй уровень</a:t>
            </a:r>
            <a:endParaRPr lang="ru-RU" altLang="en-US"/>
          </a:p>
          <a:p>
            <a:pPr lvl="2">
              <a:defRPr/>
            </a:pPr>
            <a:r>
              <a:rPr lang="ru-RU" altLang="en-US"/>
              <a:t>Третий уровень</a:t>
            </a:r>
            <a:endParaRPr lang="ru-RU" altLang="en-US"/>
          </a:p>
          <a:p>
            <a:pPr lvl="3">
              <a:defRPr/>
            </a:pPr>
            <a:r>
              <a:rPr lang="ru-RU" altLang="en-US"/>
              <a:t>Четвертый уровень</a:t>
            </a:r>
            <a:endParaRPr lang="ru-RU" altLang="en-US"/>
          </a:p>
          <a:p>
            <a:pPr lvl="4">
              <a:defRPr/>
            </a:pPr>
            <a:r>
              <a:rPr lang="ru-RU" altLang="en-US"/>
              <a:t>Пятый уровень</a:t>
            </a:r>
            <a:endParaRPr lang="ru-RU" alt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  <a:p>
            <a:pPr lvl="1">
              <a:defRPr/>
            </a:pPr>
            <a:r>
              <a:rPr lang="ru-RU" altLang="en-US"/>
              <a:t>Второй уровень</a:t>
            </a:r>
            <a:endParaRPr lang="ru-RU" altLang="en-US"/>
          </a:p>
          <a:p>
            <a:pPr lvl="2">
              <a:defRPr/>
            </a:pPr>
            <a:r>
              <a:rPr lang="ru-RU" altLang="en-US"/>
              <a:t>Третий уровень</a:t>
            </a:r>
            <a:endParaRPr lang="ru-RU" altLang="en-US"/>
          </a:p>
          <a:p>
            <a:pPr lvl="3">
              <a:defRPr/>
            </a:pPr>
            <a:r>
              <a:rPr lang="ru-RU" altLang="en-US"/>
              <a:t>Четвертый уровень</a:t>
            </a:r>
            <a:endParaRPr lang="ru-RU" altLang="en-US"/>
          </a:p>
          <a:p>
            <a:pPr lvl="4">
              <a:defRPr/>
            </a:pPr>
            <a:r>
              <a:rPr lang="ru-RU" altLang="en-US"/>
              <a:t>Пятый уровень</a:t>
            </a:r>
            <a:endParaRPr lang="ru-RU" altLang="en-US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A27A1F4E-0809-4239-8034-C38E431DAF92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Только заголовок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E0DA496-7307-4E8B-88DE-CB97B48BAB6F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4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5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Таблицы" type="tbl" preserve="1">
  <p:cSld name="Таблиц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/>
            </a:pPr>
            <a:r>
              <a:rPr lang="ru-RU" altLang="en-US"/>
              <a:t>Вставка таблицы</a:t>
            </a:r>
            <a:endParaRPr lang="ru-RU" alt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8721E90-850C-410B-8B89-8394F580CFDA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Четыре объекта" type="fourObj" preserve="1">
  <p:cSld name="Четыре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  <a:p>
            <a:pPr lvl="1">
              <a:defRPr/>
            </a:pPr>
            <a:r>
              <a:rPr lang="ru-RU" altLang="en-US"/>
              <a:t>Второй уровень</a:t>
            </a:r>
            <a:endParaRPr lang="ru-RU" altLang="en-US"/>
          </a:p>
          <a:p>
            <a:pPr lvl="2">
              <a:defRPr/>
            </a:pPr>
            <a:r>
              <a:rPr lang="ru-RU" altLang="en-US"/>
              <a:t>Третий уровень</a:t>
            </a:r>
            <a:endParaRPr lang="ru-RU" altLang="en-US"/>
          </a:p>
          <a:p>
            <a:pPr lvl="3">
              <a:defRPr/>
            </a:pPr>
            <a:r>
              <a:rPr lang="ru-RU" altLang="en-US"/>
              <a:t>Четвертый уровень</a:t>
            </a:r>
            <a:endParaRPr lang="ru-RU" altLang="en-US"/>
          </a:p>
          <a:p>
            <a:pPr lvl="4">
              <a:defRPr/>
            </a:pPr>
            <a:r>
              <a:rPr lang="ru-RU" altLang="en-US"/>
              <a:t>Пятый уровень</a:t>
            </a:r>
            <a:endParaRPr lang="ru-RU" altLang="en-US"/>
          </a:p>
        </p:txBody>
      </p:sp>
      <p:sp>
        <p:nvSpPr>
          <p:cNvPr id="4" name="Объект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  <a:p>
            <a:pPr lvl="1">
              <a:defRPr/>
            </a:pPr>
            <a:r>
              <a:rPr lang="ru-RU" altLang="en-US"/>
              <a:t>Второй уровень</a:t>
            </a:r>
            <a:endParaRPr lang="ru-RU" altLang="en-US"/>
          </a:p>
          <a:p>
            <a:pPr lvl="2">
              <a:defRPr/>
            </a:pPr>
            <a:r>
              <a:rPr lang="ru-RU" altLang="en-US"/>
              <a:t>Третий уровень</a:t>
            </a:r>
            <a:endParaRPr lang="ru-RU" altLang="en-US"/>
          </a:p>
          <a:p>
            <a:pPr lvl="3">
              <a:defRPr/>
            </a:pPr>
            <a:r>
              <a:rPr lang="ru-RU" altLang="en-US"/>
              <a:t>Четвертый уровень</a:t>
            </a:r>
            <a:endParaRPr lang="ru-RU" altLang="en-US"/>
          </a:p>
          <a:p>
            <a:pPr lvl="4">
              <a:defRPr/>
            </a:pPr>
            <a:r>
              <a:rPr lang="ru-RU" altLang="en-US"/>
              <a:t>Пятый уровень</a:t>
            </a:r>
            <a:endParaRPr lang="ru-RU" altLang="en-US"/>
          </a:p>
        </p:txBody>
      </p:sp>
      <p:sp>
        <p:nvSpPr>
          <p:cNvPr id="5" name="Объект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  <a:p>
            <a:pPr lvl="1">
              <a:defRPr/>
            </a:pPr>
            <a:r>
              <a:rPr lang="ru-RU" altLang="en-US"/>
              <a:t>Второй уровень</a:t>
            </a:r>
            <a:endParaRPr lang="ru-RU" altLang="en-US"/>
          </a:p>
          <a:p>
            <a:pPr lvl="2">
              <a:defRPr/>
            </a:pPr>
            <a:r>
              <a:rPr lang="ru-RU" altLang="en-US"/>
              <a:t>Третий уровень</a:t>
            </a:r>
            <a:endParaRPr lang="ru-RU" altLang="en-US"/>
          </a:p>
          <a:p>
            <a:pPr lvl="3">
              <a:defRPr/>
            </a:pPr>
            <a:r>
              <a:rPr lang="ru-RU" altLang="en-US"/>
              <a:t>Четвертый уровень</a:t>
            </a:r>
            <a:endParaRPr lang="ru-RU" altLang="en-US"/>
          </a:p>
          <a:p>
            <a:pPr lvl="4">
              <a:defRPr/>
            </a:pPr>
            <a:r>
              <a:rPr lang="ru-RU" altLang="en-US"/>
              <a:t>Пятый уровень</a:t>
            </a:r>
            <a:endParaRPr lang="ru-RU" alt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  <a:p>
            <a:pPr lvl="1">
              <a:defRPr/>
            </a:pPr>
            <a:r>
              <a:rPr lang="ru-RU" altLang="en-US"/>
              <a:t>Второй уровень</a:t>
            </a:r>
            <a:endParaRPr lang="ru-RU" altLang="en-US"/>
          </a:p>
          <a:p>
            <a:pPr lvl="2">
              <a:defRPr/>
            </a:pPr>
            <a:r>
              <a:rPr lang="ru-RU" altLang="en-US"/>
              <a:t>Третий уровень</a:t>
            </a:r>
            <a:endParaRPr lang="ru-RU" altLang="en-US"/>
          </a:p>
          <a:p>
            <a:pPr lvl="3">
              <a:defRPr/>
            </a:pPr>
            <a:r>
              <a:rPr lang="ru-RU" altLang="en-US"/>
              <a:t>Четвертый уровень</a:t>
            </a:r>
            <a:endParaRPr lang="ru-RU" altLang="en-US"/>
          </a:p>
          <a:p>
            <a:pPr lvl="4">
              <a:defRPr/>
            </a:pPr>
            <a:r>
              <a:rPr lang="ru-RU" altLang="en-US"/>
              <a:t>Пятый уровень</a:t>
            </a:r>
            <a:endParaRPr lang="ru-RU" altLang="en-US"/>
          </a:p>
        </p:txBody>
      </p:sp>
      <p:sp>
        <p:nvSpPr>
          <p:cNvPr id="7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8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9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1" matchingName="Рисунок с подписью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r>
              <a:rPr lang="ru-RU" altLang="en-US"/>
              <a:t>Вставка картинки</a:t>
            </a:r>
            <a:endParaRPr lang="ru-RU" alt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</p:txBody>
      </p:sp>
      <p:sp>
        <p:nvSpPr>
          <p:cNvPr id="5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ACE7E28-9336-4363-8674-B91477D8F243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6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7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Thinkfree Office">
    <p:bg>
      <p:bgPr shadeToTitle="0">
        <a:solidFill>
          <a:schemeClr val="bg1">
            <a:alpha val="26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ru-RU" altLang="en-US"/>
              <a:t>Образец заголовка</a:t>
            </a:r>
            <a:endParaRPr lang="ru-RU" alt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 altLang="en-US"/>
              <a:t>Образец текста</a:t>
            </a:r>
            <a:endParaRPr lang="ru-RU" altLang="en-US"/>
          </a:p>
          <a:p>
            <a:pPr lvl="1">
              <a:defRPr/>
            </a:pPr>
            <a:r>
              <a:rPr lang="ru-RU" altLang="en-US"/>
              <a:t>Второй уровень</a:t>
            </a:r>
            <a:endParaRPr lang="ru-RU" altLang="en-US"/>
          </a:p>
          <a:p>
            <a:pPr lvl="2">
              <a:defRPr/>
            </a:pPr>
            <a:r>
              <a:rPr lang="ru-RU" altLang="en-US"/>
              <a:t>Третий уровень</a:t>
            </a:r>
            <a:endParaRPr lang="ru-RU" altLang="en-US"/>
          </a:p>
          <a:p>
            <a:pPr lvl="3">
              <a:defRPr/>
            </a:pPr>
            <a:r>
              <a:rPr lang="ru-RU" altLang="en-US"/>
              <a:t>Четвертый уровень</a:t>
            </a:r>
            <a:endParaRPr lang="ru-RU" altLang="en-US"/>
          </a:p>
          <a:p>
            <a:pPr lvl="4">
              <a:defRPr/>
            </a:pPr>
            <a:r>
              <a:rPr lang="ru-RU" altLang="en-US"/>
              <a:t>Пятый уровень</a:t>
            </a:r>
            <a:endParaRPr lang="ru-RU" alt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D422D86A-5F52-4165-8473-F1B836277586}" type="datetime1">
              <a:rPr lang="ru-RU" altLang="en-US"/>
              <a:pPr lvl="0">
                <a:defRPr/>
              </a:pPr>
              <a:t>20-04</a:t>
            </a:fld>
            <a:endParaRPr lang="ru-RU" alt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D22CD3B-FDDF-4998-970C-76E6E0BEC65F}" type="slidenum">
              <a:rPr lang="ru-RU" altLang="en-US"/>
              <a:pPr lvl="0">
                <a:defRPr/>
              </a:pPr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jpeg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Relationship Id="rId5" Type="http://schemas.openxmlformats.org/officeDocument/2006/relationships/image" Target="../media/image7.png"  /><Relationship Id="rId6" Type="http://schemas.openxmlformats.org/officeDocument/2006/relationships/image" Target="../media/image8.png"  /><Relationship Id="rId7" Type="http://schemas.openxmlformats.org/officeDocument/2006/relationships/image" Target="../media/image9.png"  /><Relationship Id="rId8" Type="http://schemas.openxmlformats.org/officeDocument/2006/relationships/image" Target="../media/image10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>
            <a:lum bright="-20000"/>
          </a:blip>
          <a:stretch>
            <a:fillRect/>
          </a:stretch>
        </p:blipFill>
        <p:spPr>
          <a:xfrm>
            <a:off x="-85536" y="-891540"/>
            <a:ext cx="12277536" cy="8159047"/>
          </a:xfrm>
          <a:prstGeom prst="rect">
            <a:avLst/>
          </a:prstGeom>
        </p:spPr>
      </p:pic>
      <p:sp>
        <p:nvSpPr>
          <p:cNvPr id="5" name=""/>
          <p:cNvSpPr/>
          <p:nvPr/>
        </p:nvSpPr>
        <p:spPr>
          <a:xfrm>
            <a:off x="-85536" y="599850"/>
            <a:ext cx="11580685" cy="4536000"/>
          </a:xfrm>
          <a:prstGeom prst="rect">
            <a:avLst/>
          </a:prstGeom>
          <a:solidFill>
            <a:schemeClr val="accent6">
              <a:lumMod val="60000"/>
              <a:lumOff val="40000"/>
              <a:alpha val="53000"/>
            </a:schemeClr>
          </a:solidFill>
          <a:ln w="38100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ru-RU" altLang="en-US"/>
          </a:p>
        </p:txBody>
      </p:sp>
      <p:sp>
        <p:nvSpPr>
          <p:cNvPr id="2" name="Название 1"/>
          <p:cNvSpPr>
            <a:spLocks noGrp="1"/>
          </p:cNvSpPr>
          <p:nvPr>
            <p:ph type="ctrTitle" idx="0"/>
          </p:nvPr>
        </p:nvSpPr>
        <p:spPr>
          <a:xfrm>
            <a:off x="365283" y="2132837"/>
            <a:ext cx="10679046" cy="1470025"/>
          </a:xfrm>
        </p:spPr>
        <p:txBody>
          <a:bodyPr>
            <a:noAutofit/>
          </a:bodyPr>
          <a:lstStyle/>
          <a:p>
            <a:pPr algn="l">
              <a:defRPr/>
            </a:pPr>
            <a:r>
              <a:rPr lang="ru-RU" altLang="en-US" sz="9600">
                <a:solidFill>
                  <a:schemeClr val="bg1"/>
                </a:solidFill>
                <a:latin typeface="GermanCondensed"/>
              </a:rPr>
              <a:t>ГЕНЕРАТОР</a:t>
            </a:r>
            <a:endParaRPr lang="ru-RU" altLang="en-US" sz="9600">
              <a:solidFill>
                <a:schemeClr val="bg1"/>
              </a:solidFill>
              <a:latin typeface="GermanCondensed"/>
            </a:endParaRPr>
          </a:p>
          <a:p>
            <a:pPr algn="r">
              <a:defRPr/>
            </a:pPr>
            <a:r>
              <a:rPr lang="ru-RU" altLang="en-US" sz="9600">
                <a:solidFill>
                  <a:schemeClr val="bg1"/>
                </a:solidFill>
                <a:latin typeface="GermanCondensed"/>
              </a:rPr>
              <a:t>				 ПОРОШКОВ</a:t>
            </a:r>
            <a:r>
              <a:rPr lang="en-US" altLang="ru-RU" sz="8800">
                <a:solidFill>
                  <a:schemeClr val="bg1"/>
                </a:solidFill>
                <a:latin typeface="GermanCondensed"/>
              </a:rPr>
              <a:t>               </a:t>
            </a:r>
            <a:endParaRPr lang="en-US" altLang="ru-RU" sz="8800">
              <a:solidFill>
                <a:schemeClr val="bg1"/>
              </a:solidFill>
              <a:latin typeface="GermanCondensed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860542" y="4412742"/>
            <a:ext cx="4339971" cy="2040636"/>
          </a:xfrm>
          <a:solidFill>
            <a:schemeClr val="bg1"/>
          </a:solidFill>
        </p:spPr>
        <p:txBody>
          <a:bodyPr/>
          <a:lstStyle/>
          <a:p>
            <a:pPr algn="r" rtl="1">
              <a:defRPr/>
            </a:pPr>
            <a:r>
              <a:rPr lang="ru-RU" altLang="en-US">
                <a:solidFill>
                  <a:schemeClr val="tx1"/>
                </a:solidFill>
                <a:latin typeface="GermanCondensed"/>
              </a:rPr>
              <a:t> Алексей Бакланов</a:t>
            </a:r>
            <a:br>
              <a:rPr lang="ru-RU" altLang="en-US">
                <a:solidFill>
                  <a:schemeClr val="tx1"/>
                </a:solidFill>
                <a:latin typeface="GermanCondensed"/>
              </a:rPr>
            </a:br>
            <a:r>
              <a:rPr lang="ru-RU" altLang="en-US">
                <a:solidFill>
                  <a:schemeClr val="tx1"/>
                </a:solidFill>
                <a:latin typeface="GermanCondensed"/>
              </a:rPr>
              <a:t> Леонова Полина </a:t>
            </a:r>
            <a:br>
              <a:rPr lang="ru-RU" altLang="en-US">
                <a:solidFill>
                  <a:schemeClr val="tx1"/>
                </a:solidFill>
                <a:latin typeface="GermanCondensed"/>
              </a:rPr>
            </a:br>
            <a:r>
              <a:rPr lang="ru-RU" altLang="en-US">
                <a:solidFill>
                  <a:schemeClr val="tx1"/>
                </a:solidFill>
                <a:latin typeface="GermanCondensed"/>
              </a:rPr>
              <a:t> БКЛ</a:t>
            </a:r>
            <a:r>
              <a:rPr lang="en-US" altLang="ru-RU">
                <a:solidFill>
                  <a:schemeClr val="tx1"/>
                </a:solidFill>
                <a:latin typeface="GermanCondensed"/>
              </a:rPr>
              <a:t>-193,</a:t>
            </a:r>
            <a:r>
              <a:rPr lang="ru-RU" altLang="en-US">
                <a:solidFill>
                  <a:schemeClr val="tx1"/>
                </a:solidFill>
                <a:latin typeface="GermanCondensed"/>
              </a:rPr>
              <a:t> </a:t>
            </a:r>
            <a:r>
              <a:rPr lang="en-US" altLang="ru-RU">
                <a:solidFill>
                  <a:schemeClr val="tx1"/>
                </a:solidFill>
                <a:latin typeface="GermanCondensed"/>
              </a:rPr>
              <a:t>1</a:t>
            </a:r>
            <a:r>
              <a:rPr lang="ru-RU" altLang="en-US">
                <a:solidFill>
                  <a:schemeClr val="tx1"/>
                </a:solidFill>
                <a:latin typeface="GermanCondensed"/>
              </a:rPr>
              <a:t> курс</a:t>
            </a:r>
            <a:r>
              <a:rPr lang="en-US" altLang="ru-RU">
                <a:solidFill>
                  <a:schemeClr val="tx1"/>
                </a:solidFill>
                <a:latin typeface="GermanCondensed"/>
              </a:rPr>
              <a:t>,</a:t>
            </a:r>
            <a:r>
              <a:rPr lang="ru-RU" altLang="en-US">
                <a:solidFill>
                  <a:schemeClr val="tx1"/>
                </a:solidFill>
                <a:latin typeface="GermanCondensed"/>
              </a:rPr>
              <a:t> НИУ ВШЭ</a:t>
            </a:r>
            <a:endParaRPr lang="ru-RU" altLang="en-US">
              <a:solidFill>
                <a:schemeClr val="tx1"/>
              </a:solidFill>
              <a:latin typeface="GermanCondensed"/>
            </a:endParaRPr>
          </a:p>
          <a:p>
            <a:pPr algn="r" rtl="1">
              <a:defRPr/>
            </a:pPr>
            <a:r>
              <a:rPr lang="en-US" altLang="ru-RU">
                <a:solidFill>
                  <a:schemeClr val="tx1"/>
                </a:solidFill>
                <a:latin typeface="GermanCondensed"/>
              </a:rPr>
              <a:t>github: plnvln</a:t>
            </a:r>
            <a:endParaRPr lang="en-US" altLang="ru-RU">
              <a:solidFill>
                <a:schemeClr val="tx1"/>
              </a:solidFill>
              <a:latin typeface="GermanCondense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"/>
          <p:cNvSpPr/>
          <p:nvPr/>
        </p:nvSpPr>
        <p:spPr>
          <a:xfrm>
            <a:off x="6097200" y="0"/>
            <a:ext cx="6094800" cy="6858000"/>
          </a:xfrm>
          <a:prstGeom prst="rect">
            <a:avLst/>
          </a:prstGeom>
          <a:solidFill>
            <a:schemeClr val="accent6">
              <a:lumMod val="60000"/>
              <a:lumOff val="40000"/>
              <a:alpha val="53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ru-RU" altLang="en-US"/>
          </a:p>
        </p:txBody>
      </p:sp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>
          <a:xfrm>
            <a:off x="6240018" y="2004059"/>
            <a:ext cx="4007739" cy="1143000"/>
          </a:xfrm>
        </p:spPr>
        <p:txBody>
          <a:bodyPr>
            <a:noAutofit/>
          </a:bodyPr>
          <a:lstStyle/>
          <a:p>
            <a:pPr algn="ctr">
              <a:buNone/>
              <a:defRPr/>
            </a:pPr>
            <a:r>
              <a:rPr lang="ru-RU" altLang="en-US" sz="8800">
                <a:latin typeface="GermanCondensed"/>
              </a:rPr>
              <a:t>ПОРОШОК</a:t>
            </a:r>
            <a:endParaRPr lang="ru-RU" altLang="en-US" sz="8800">
              <a:latin typeface="GermanCondensed"/>
            </a:endParaRPr>
          </a:p>
        </p:txBody>
      </p:sp>
      <p:sp>
        <p:nvSpPr>
          <p:cNvPr id="6" name=""/>
          <p:cNvSpPr txBox="1"/>
          <p:nvPr/>
        </p:nvSpPr>
        <p:spPr>
          <a:xfrm>
            <a:off x="6998970" y="3002280"/>
            <a:ext cx="5040630" cy="5867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ru-RU" altLang="en-US" sz="3200">
                <a:latin typeface="GermanCondensed"/>
              </a:rPr>
              <a:t>малый поэтический интернет-жанр</a:t>
            </a:r>
            <a:endParaRPr lang="ru-RU" altLang="en-US" sz="3200">
              <a:latin typeface="GermanCondensed"/>
            </a:endParaRPr>
          </a:p>
        </p:txBody>
      </p:sp>
      <p:cxnSp>
        <p:nvCxnSpPr>
          <p:cNvPr id="7" name=""/>
          <p:cNvCxnSpPr/>
          <p:nvPr/>
        </p:nvCxnSpPr>
        <p:spPr>
          <a:xfrm>
            <a:off x="6096000" y="1844802"/>
            <a:ext cx="415175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"/>
          <p:cNvCxnSpPr/>
          <p:nvPr/>
        </p:nvCxnSpPr>
        <p:spPr>
          <a:xfrm>
            <a:off x="839343" y="1844802"/>
            <a:ext cx="525665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"/>
          <p:cNvSpPr txBox="1"/>
          <p:nvPr/>
        </p:nvSpPr>
        <p:spPr>
          <a:xfrm>
            <a:off x="6660288" y="4568190"/>
            <a:ext cx="5112640" cy="82296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ru-RU" altLang="en-US" sz="4800">
                <a:latin typeface="GermanCondensed"/>
              </a:rPr>
              <a:t>Алексей Соловьёв</a:t>
            </a:r>
            <a:endParaRPr lang="ru-RU" altLang="en-US" sz="4800">
              <a:latin typeface="GermanCondensed"/>
            </a:endParaRPr>
          </a:p>
        </p:txBody>
      </p:sp>
      <p:sp>
        <p:nvSpPr>
          <p:cNvPr id="21" name=""/>
          <p:cNvSpPr txBox="1"/>
          <p:nvPr/>
        </p:nvSpPr>
        <p:spPr>
          <a:xfrm>
            <a:off x="6660288" y="5136641"/>
            <a:ext cx="5112640" cy="1005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ru-RU" sz="6000">
                <a:latin typeface="GermanCondensed"/>
              </a:rPr>
              <a:t>2011</a:t>
            </a:r>
            <a:endParaRPr lang="en-US" altLang="ru-RU" sz="6000">
              <a:latin typeface="GermanCondensed"/>
            </a:endParaRPr>
          </a:p>
        </p:txBody>
      </p:sp>
      <p:cxnSp>
        <p:nvCxnSpPr>
          <p:cNvPr id="22" name=""/>
          <p:cNvCxnSpPr/>
          <p:nvPr/>
        </p:nvCxnSpPr>
        <p:spPr>
          <a:xfrm>
            <a:off x="6516272" y="4568190"/>
            <a:ext cx="525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"/>
          <p:cNvCxnSpPr/>
          <p:nvPr/>
        </p:nvCxnSpPr>
        <p:spPr>
          <a:xfrm rot="16200000" flipH="1" flipV="1">
            <a:off x="5495193" y="5589268"/>
            <a:ext cx="2042159" cy="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"/>
          <p:cNvSpPr txBox="1"/>
          <p:nvPr/>
        </p:nvSpPr>
        <p:spPr>
          <a:xfrm>
            <a:off x="6660288" y="5886735"/>
            <a:ext cx="5379312" cy="7004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altLang="en-US" sz="4000">
                <a:latin typeface="GermanCondensed"/>
              </a:rPr>
              <a:t>на базе стишков</a:t>
            </a:r>
            <a:r>
              <a:rPr lang="en-US" altLang="ru-RU" sz="4000">
                <a:latin typeface="GermanCondensed"/>
              </a:rPr>
              <a:t>-</a:t>
            </a:r>
            <a:r>
              <a:rPr lang="ru-RU" altLang="en-US" sz="4000">
                <a:latin typeface="GermanCondensed"/>
              </a:rPr>
              <a:t>пирожков</a:t>
            </a:r>
            <a:endParaRPr lang="ru-RU" altLang="en-US" sz="4000">
              <a:latin typeface="GermanCondensed"/>
            </a:endParaRPr>
          </a:p>
        </p:txBody>
      </p:sp>
      <p:pic>
        <p:nvPicPr>
          <p:cNvPr id="26" name=""/>
          <p:cNvPicPr>
            <a:picLocks noChangeAspect="1"/>
          </p:cNvPicPr>
          <p:nvPr/>
        </p:nvPicPr>
        <p:blipFill rotWithShape="1">
          <a:blip r:embed="rId2">
            <a:lum bright="-10000"/>
          </a:blip>
          <a:srcRect t="14300" r="250" b="67350"/>
          <a:stretch>
            <a:fillRect/>
          </a:stretch>
        </p:blipFill>
        <p:spPr>
          <a:xfrm>
            <a:off x="0" y="0"/>
            <a:ext cx="12454281" cy="1844802"/>
          </a:xfrm>
          <a:prstGeom prst="rect">
            <a:avLst/>
          </a:prstGeom>
        </p:spPr>
      </p:pic>
      <p:sp>
        <p:nvSpPr>
          <p:cNvPr id="27" name=""/>
          <p:cNvSpPr txBox="1"/>
          <p:nvPr/>
        </p:nvSpPr>
        <p:spPr>
          <a:xfrm>
            <a:off x="6660288" y="3987165"/>
            <a:ext cx="5040630" cy="582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altLang="en-US" sz="3200">
                <a:latin typeface="GermanCondensed"/>
              </a:rPr>
              <a:t>изобретение порошков</a:t>
            </a:r>
            <a:r>
              <a:rPr lang="en-US" altLang="ru-RU" sz="3200">
                <a:latin typeface="GermanCondensed"/>
              </a:rPr>
              <a:t>:</a:t>
            </a:r>
            <a:endParaRPr lang="en-US" altLang="ru-RU" sz="3200">
              <a:latin typeface="GermanCondensed"/>
            </a:endParaRPr>
          </a:p>
        </p:txBody>
      </p:sp>
      <p:sp>
        <p:nvSpPr>
          <p:cNvPr id="28" name=""/>
          <p:cNvSpPr txBox="1"/>
          <p:nvPr/>
        </p:nvSpPr>
        <p:spPr>
          <a:xfrm>
            <a:off x="-2" y="2780155"/>
            <a:ext cx="6096001" cy="19187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altLang="en-US" sz="2400" b="1">
                <a:latin typeface="Courier M OT Light"/>
              </a:rPr>
              <a:t>не слушал моцарт анекдотов </a:t>
            </a:r>
            <a:endParaRPr lang="ru-RU" altLang="en-US" sz="2400" b="1">
              <a:latin typeface="Courier M OT Light"/>
            </a:endParaRPr>
          </a:p>
          <a:p>
            <a:pPr>
              <a:defRPr/>
            </a:pPr>
            <a:r>
              <a:rPr lang="ru-RU" altLang="en-US" sz="2400" b="1">
                <a:latin typeface="Courier M OT Light"/>
              </a:rPr>
              <a:t>в гостиных загородных вилл </a:t>
            </a:r>
            <a:endParaRPr lang="ru-RU" altLang="en-US" sz="2400" b="1">
              <a:latin typeface="Courier M OT Light"/>
            </a:endParaRPr>
          </a:p>
          <a:p>
            <a:pPr>
              <a:defRPr/>
            </a:pPr>
            <a:r>
              <a:rPr lang="ru-RU" altLang="en-US" sz="2400" b="1">
                <a:latin typeface="Courier M OT Light"/>
              </a:rPr>
              <a:t>хотя сальери регулярно </a:t>
            </a:r>
            <a:endParaRPr lang="ru-RU" altLang="en-US" sz="2400" b="1">
              <a:latin typeface="Courier M OT Light"/>
            </a:endParaRPr>
          </a:p>
          <a:p>
            <a:pPr>
              <a:defRPr/>
            </a:pPr>
            <a:r>
              <a:rPr lang="ru-RU" altLang="en-US" sz="2400" b="1">
                <a:latin typeface="Courier M OT Light"/>
              </a:rPr>
              <a:t>травил</a:t>
            </a:r>
            <a:br>
              <a:rPr lang="ru-RU" altLang="en-US" sz="2400" b="1">
                <a:latin typeface="Courier M OT Light"/>
              </a:rPr>
            </a:br>
            <a:r>
              <a:rPr lang="ru-RU" altLang="en-US" sz="2400" b="1" i="1">
                <a:latin typeface="Courier M OT Light"/>
              </a:rPr>
              <a:t>© Gena_</a:t>
            </a:r>
            <a:r>
              <a:rPr lang="ru-RU" altLang="en-US" sz="2400" b="1">
                <a:latin typeface="Courier M OT Light"/>
              </a:rPr>
              <a:t> </a:t>
            </a:r>
            <a:endParaRPr lang="ru-RU" altLang="en-US" sz="2400" b="1">
              <a:latin typeface="Courier M OT Light"/>
            </a:endParaRPr>
          </a:p>
        </p:txBody>
      </p:sp>
      <p:sp>
        <p:nvSpPr>
          <p:cNvPr id="29" name=""/>
          <p:cNvSpPr txBox="1"/>
          <p:nvPr/>
        </p:nvSpPr>
        <p:spPr>
          <a:xfrm>
            <a:off x="-1" y="4818433"/>
            <a:ext cx="6096001" cy="19191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altLang="en-US" sz="2400" b="1">
                <a:latin typeface="Courier M OT Light"/>
              </a:rPr>
              <a:t>я всех оставлю без обеда </a:t>
            </a:r>
            <a:endParaRPr lang="ru-RU" altLang="en-US" sz="2400" b="1">
              <a:latin typeface="Courier M OT Light"/>
            </a:endParaRPr>
          </a:p>
          <a:p>
            <a:pPr>
              <a:defRPr/>
            </a:pPr>
            <a:r>
              <a:rPr lang="ru-RU" altLang="en-US" sz="2400" b="1">
                <a:latin typeface="Courier M OT Light"/>
              </a:rPr>
              <a:t>сказал суровый командир </a:t>
            </a:r>
            <a:endParaRPr lang="ru-RU" altLang="en-US" sz="2400" b="1">
              <a:latin typeface="Courier M OT Light"/>
            </a:endParaRPr>
          </a:p>
          <a:p>
            <a:pPr>
              <a:defRPr/>
            </a:pPr>
            <a:r>
              <a:rPr lang="ru-RU" altLang="en-US" sz="2400" b="1">
                <a:latin typeface="Courier M OT Light"/>
              </a:rPr>
              <a:t>и снова запихал картошку </a:t>
            </a:r>
            <a:endParaRPr lang="ru-RU" altLang="en-US" sz="2400" b="1">
              <a:latin typeface="Courier M OT Light"/>
            </a:endParaRPr>
          </a:p>
          <a:p>
            <a:pPr>
              <a:defRPr/>
            </a:pPr>
            <a:r>
              <a:rPr lang="ru-RU" altLang="en-US" sz="2400" b="1">
                <a:latin typeface="Courier M OT Light"/>
              </a:rPr>
              <a:t>в мундир </a:t>
            </a:r>
            <a:endParaRPr lang="ru-RU" altLang="en-US" sz="2400" b="1">
              <a:latin typeface="Courier M OT Light"/>
            </a:endParaRPr>
          </a:p>
          <a:p>
            <a:pPr>
              <a:defRPr/>
            </a:pPr>
            <a:r>
              <a:rPr lang="ru-RU" altLang="en-US" sz="2400" b="1">
                <a:latin typeface="Courier M OT Light"/>
              </a:rPr>
              <a:t>© раз раз_</a:t>
            </a:r>
            <a:endParaRPr lang="ru-RU" altLang="en-US" sz="2400" b="1">
              <a:latin typeface="Courier M OT Light"/>
            </a:endParaRPr>
          </a:p>
        </p:txBody>
      </p:sp>
      <p:sp>
        <p:nvSpPr>
          <p:cNvPr id="30" name=""/>
          <p:cNvSpPr txBox="1"/>
          <p:nvPr/>
        </p:nvSpPr>
        <p:spPr>
          <a:xfrm>
            <a:off x="263268" y="2004059"/>
            <a:ext cx="4392550" cy="699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altLang="en-US" sz="4000" b="1">
                <a:latin typeface="GermanCondensed"/>
              </a:rPr>
              <a:t>ПРИМЕРЫ ПОРОШКОВ</a:t>
            </a:r>
            <a:endParaRPr lang="ru-RU" altLang="en-US" sz="4000" b="1">
              <a:latin typeface="GermanCondense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"/>
          <p:cNvSpPr/>
          <p:nvPr/>
        </p:nvSpPr>
        <p:spPr>
          <a:xfrm>
            <a:off x="6094800" y="1843200"/>
            <a:ext cx="6097200" cy="5014800"/>
          </a:xfrm>
          <a:prstGeom prst="rect">
            <a:avLst/>
          </a:prstGeom>
          <a:solidFill>
            <a:schemeClr val="accent6">
              <a:lumMod val="60000"/>
              <a:lumOff val="40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ru-RU" altLang="en-US"/>
          </a:p>
        </p:txBody>
      </p:sp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>
          <a:xfrm>
            <a:off x="6240018" y="2004059"/>
            <a:ext cx="4007739" cy="1143000"/>
          </a:xfrm>
        </p:spPr>
        <p:txBody>
          <a:bodyPr>
            <a:noAutofit/>
          </a:bodyPr>
          <a:lstStyle/>
          <a:p>
            <a:pPr algn="ctr">
              <a:buNone/>
              <a:defRPr/>
            </a:pPr>
            <a:r>
              <a:rPr lang="ru-RU" altLang="en-US" sz="8800">
                <a:latin typeface="GermanCondensed"/>
              </a:rPr>
              <a:t>ПОРОШОК</a:t>
            </a:r>
            <a:endParaRPr lang="ru-RU" altLang="en-US" sz="8800">
              <a:latin typeface="GermanCondensed"/>
            </a:endParaRPr>
          </a:p>
        </p:txBody>
      </p:sp>
      <p:sp>
        <p:nvSpPr>
          <p:cNvPr id="6" name=""/>
          <p:cNvSpPr txBox="1"/>
          <p:nvPr/>
        </p:nvSpPr>
        <p:spPr>
          <a:xfrm>
            <a:off x="6998970" y="3002280"/>
            <a:ext cx="5040630" cy="58674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ru-RU" altLang="en-US" sz="3200">
                <a:latin typeface="GermanCondensed"/>
              </a:rPr>
              <a:t>малый поэтический интернет-жанр</a:t>
            </a:r>
            <a:endParaRPr lang="ru-RU" altLang="en-US" sz="3200">
              <a:latin typeface="GermanCondensed"/>
            </a:endParaRPr>
          </a:p>
        </p:txBody>
      </p:sp>
      <p:sp>
        <p:nvSpPr>
          <p:cNvPr id="8" name=""/>
          <p:cNvSpPr txBox="1"/>
          <p:nvPr/>
        </p:nvSpPr>
        <p:spPr>
          <a:xfrm>
            <a:off x="1055370" y="692658"/>
            <a:ext cx="5040630" cy="1315212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ru-RU" altLang="en-US" sz="8000">
                <a:latin typeface="GermanCondensed"/>
              </a:rPr>
              <a:t>КОМПОЗИЦИЯ</a:t>
            </a:r>
            <a:endParaRPr lang="ru-RU" altLang="en-US" sz="8000">
              <a:latin typeface="GermanCondensed"/>
            </a:endParaRPr>
          </a:p>
        </p:txBody>
      </p:sp>
      <p:cxnSp>
        <p:nvCxnSpPr>
          <p:cNvPr id="10" name=""/>
          <p:cNvCxnSpPr/>
          <p:nvPr/>
        </p:nvCxnSpPr>
        <p:spPr>
          <a:xfrm>
            <a:off x="839343" y="1844802"/>
            <a:ext cx="525665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"/>
          <p:cNvSpPr txBox="1"/>
          <p:nvPr/>
        </p:nvSpPr>
        <p:spPr>
          <a:xfrm>
            <a:off x="6660288" y="4568190"/>
            <a:ext cx="5531712" cy="203073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ru-RU" altLang="en-US" sz="4800">
                <a:latin typeface="GermanCondensed"/>
              </a:rPr>
              <a:t>ВАЖНО</a:t>
            </a:r>
            <a:r>
              <a:rPr lang="en-US" altLang="ru-RU" sz="4800">
                <a:latin typeface="GermanCondensed"/>
              </a:rPr>
              <a:t>:</a:t>
            </a:r>
            <a:r>
              <a:rPr lang="ru-RU" altLang="en-US" sz="4800">
                <a:latin typeface="GermanCondensed"/>
              </a:rPr>
              <a:t> </a:t>
            </a:r>
            <a:br>
              <a:rPr lang="ru-RU" altLang="en-US" sz="4800">
                <a:latin typeface="GermanCondensed"/>
              </a:rPr>
            </a:br>
            <a:r>
              <a:rPr lang="ru-RU" altLang="en-US" sz="4000">
                <a:latin typeface="GermanCondensed"/>
              </a:rPr>
              <a:t>в порошках НЕТ знаков </a:t>
            </a:r>
            <a:br>
              <a:rPr lang="ru-RU" altLang="en-US" sz="4000">
                <a:latin typeface="GermanCondensed"/>
              </a:rPr>
            </a:br>
            <a:r>
              <a:rPr lang="ru-RU" altLang="en-US" sz="4000">
                <a:latin typeface="GermanCondensed"/>
              </a:rPr>
              <a:t>препинания и заглавных букв</a:t>
            </a:r>
            <a:endParaRPr lang="ru-RU" altLang="en-US" sz="4000">
              <a:latin typeface="GermanCondensed"/>
            </a:endParaRPr>
          </a:p>
        </p:txBody>
      </p:sp>
      <p:sp>
        <p:nvSpPr>
          <p:cNvPr id="21" name=""/>
          <p:cNvSpPr txBox="1"/>
          <p:nvPr/>
        </p:nvSpPr>
        <p:spPr>
          <a:xfrm>
            <a:off x="6660288" y="5136641"/>
            <a:ext cx="5112640" cy="1005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ru-RU" sz="6000">
              <a:latin typeface="GermanCondensed"/>
            </a:endParaRPr>
          </a:p>
        </p:txBody>
      </p:sp>
      <p:cxnSp>
        <p:nvCxnSpPr>
          <p:cNvPr id="22" name=""/>
          <p:cNvCxnSpPr/>
          <p:nvPr/>
        </p:nvCxnSpPr>
        <p:spPr>
          <a:xfrm>
            <a:off x="6516272" y="4568190"/>
            <a:ext cx="525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"/>
          <p:cNvCxnSpPr/>
          <p:nvPr/>
        </p:nvCxnSpPr>
        <p:spPr>
          <a:xfrm rot="16200000" flipH="1" flipV="1">
            <a:off x="5495193" y="5589268"/>
            <a:ext cx="2042159" cy="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"/>
          <p:cNvSpPr txBox="1"/>
          <p:nvPr/>
        </p:nvSpPr>
        <p:spPr>
          <a:xfrm>
            <a:off x="6660288" y="5886735"/>
            <a:ext cx="5379312" cy="7004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ru-RU" altLang="en-US" sz="4000">
              <a:latin typeface="GermanCondensed"/>
            </a:endParaRPr>
          </a:p>
        </p:txBody>
      </p:sp>
      <p:pic>
        <p:nvPicPr>
          <p:cNvPr id="26" name=""/>
          <p:cNvPicPr>
            <a:picLocks noChangeAspect="1"/>
          </p:cNvPicPr>
          <p:nvPr/>
        </p:nvPicPr>
        <p:blipFill rotWithShape="1">
          <a:blip r:embed="rId2">
            <a:lum bright="-10000"/>
          </a:blip>
          <a:srcRect t="14300" r="540" b="67860"/>
          <a:stretch>
            <a:fillRect/>
          </a:stretch>
        </p:blipFill>
        <p:spPr>
          <a:xfrm>
            <a:off x="6095999" y="0"/>
            <a:ext cx="6675437" cy="1844802"/>
          </a:xfrm>
          <a:prstGeom prst="rect">
            <a:avLst/>
          </a:prstGeom>
        </p:spPr>
      </p:pic>
      <p:sp>
        <p:nvSpPr>
          <p:cNvPr id="27" name=""/>
          <p:cNvSpPr txBox="1"/>
          <p:nvPr/>
        </p:nvSpPr>
        <p:spPr>
          <a:xfrm>
            <a:off x="6660288" y="3987165"/>
            <a:ext cx="5040630" cy="582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altLang="en-US" sz="3200">
                <a:latin typeface="GermanCondensed"/>
              </a:rPr>
              <a:t>изобретение порошков</a:t>
            </a:r>
            <a:r>
              <a:rPr lang="en-US" altLang="ru-RU" sz="3200">
                <a:latin typeface="GermanCondensed"/>
              </a:rPr>
              <a:t>:</a:t>
            </a:r>
            <a:endParaRPr lang="en-US" altLang="ru-RU" sz="3200">
              <a:latin typeface="GermanCondensed"/>
            </a:endParaRPr>
          </a:p>
        </p:txBody>
      </p:sp>
      <p:cxnSp>
        <p:nvCxnSpPr>
          <p:cNvPr id="31" name=""/>
          <p:cNvCxnSpPr/>
          <p:nvPr/>
        </p:nvCxnSpPr>
        <p:spPr>
          <a:xfrm rot="16200000" flipH="1" flipV="1">
            <a:off x="3503677" y="4437125"/>
            <a:ext cx="5184648" cy="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"/>
          <p:cNvSpPr txBox="1"/>
          <p:nvPr/>
        </p:nvSpPr>
        <p:spPr>
          <a:xfrm>
            <a:off x="1055370" y="692658"/>
            <a:ext cx="5040630" cy="13152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altLang="en-US" sz="8000">
                <a:latin typeface="GermanCondensed"/>
              </a:rPr>
              <a:t>КОМПОЗИЦИЯ</a:t>
            </a:r>
            <a:endParaRPr lang="ru-RU" altLang="en-US" sz="8000">
              <a:latin typeface="GermanCondensed"/>
            </a:endParaRPr>
          </a:p>
        </p:txBody>
      </p:sp>
      <p:sp>
        <p:nvSpPr>
          <p:cNvPr id="34" name=""/>
          <p:cNvSpPr txBox="1"/>
          <p:nvPr/>
        </p:nvSpPr>
        <p:spPr>
          <a:xfrm>
            <a:off x="407288" y="1844802"/>
            <a:ext cx="5256657" cy="3745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lang="en-US" altLang="ru-RU" sz="4800">
                <a:latin typeface="GermanCondensed"/>
              </a:rPr>
              <a:t>_ _́ _ _́ _ _́ _ _́ _</a:t>
            </a:r>
            <a:endParaRPr lang="en-US" altLang="ru-RU" sz="4800">
              <a:latin typeface="GermanCondensed"/>
            </a:endParaRPr>
          </a:p>
          <a:p>
            <a:pPr>
              <a:lnSpc>
                <a:spcPct val="125000"/>
              </a:lnSpc>
              <a:defRPr/>
            </a:pPr>
            <a:r>
              <a:rPr lang="en-US" altLang="ru-RU" sz="4800">
                <a:latin typeface="GermanCondensed"/>
              </a:rPr>
              <a:t>_ _́ _ _́ _ _́ _ _́</a:t>
            </a:r>
            <a:endParaRPr lang="en-US" altLang="ru-RU" sz="4800">
              <a:latin typeface="GermanCondensed"/>
            </a:endParaRPr>
          </a:p>
          <a:p>
            <a:pPr>
              <a:lnSpc>
                <a:spcPct val="125000"/>
              </a:lnSpc>
              <a:defRPr/>
            </a:pPr>
            <a:r>
              <a:rPr lang="en-US" altLang="ru-RU" sz="4800">
                <a:latin typeface="GermanCondensed"/>
              </a:rPr>
              <a:t>_ _́ _ _́ _ _́ _ _́ _</a:t>
            </a:r>
            <a:br>
              <a:rPr lang="en-US" altLang="ru-RU" sz="4800">
                <a:latin typeface="GermanCondensed"/>
              </a:rPr>
            </a:br>
            <a:r>
              <a:rPr lang="en-US" altLang="ru-RU" sz="4800">
                <a:latin typeface="GermanCondensed"/>
              </a:rPr>
              <a:t>_ _́ </a:t>
            </a:r>
            <a:endParaRPr lang="en-US" altLang="ru-RU" sz="4800">
              <a:latin typeface="GermanCondensed"/>
            </a:endParaRPr>
          </a:p>
        </p:txBody>
      </p:sp>
      <p:sp>
        <p:nvSpPr>
          <p:cNvPr id="35" name=""/>
          <p:cNvSpPr txBox="1"/>
          <p:nvPr/>
        </p:nvSpPr>
        <p:spPr>
          <a:xfrm>
            <a:off x="407288" y="5733288"/>
            <a:ext cx="4248532" cy="8180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ru-RU" sz="4800">
                <a:latin typeface="GermanCondensed"/>
              </a:rPr>
              <a:t>II</a:t>
            </a:r>
            <a:r>
              <a:rPr lang="ru-RU" altLang="en-US" sz="4800">
                <a:latin typeface="GermanCondensed"/>
              </a:rPr>
              <a:t> и</a:t>
            </a:r>
            <a:r>
              <a:rPr lang="en-US" altLang="ru-RU" sz="4800">
                <a:latin typeface="GermanCondensed"/>
              </a:rPr>
              <a:t> IV</a:t>
            </a:r>
            <a:r>
              <a:rPr lang="ru-RU" altLang="en-US" sz="4800">
                <a:latin typeface="GermanCondensed"/>
              </a:rPr>
              <a:t> рифмуются</a:t>
            </a:r>
            <a:endParaRPr lang="ru-RU" altLang="en-US" sz="4800">
              <a:latin typeface="GermanCondensed"/>
            </a:endParaRPr>
          </a:p>
        </p:txBody>
      </p:sp>
      <p:sp>
        <p:nvSpPr>
          <p:cNvPr id="36" name=""/>
          <p:cNvSpPr txBox="1"/>
          <p:nvPr/>
        </p:nvSpPr>
        <p:spPr>
          <a:xfrm>
            <a:off x="5087874" y="2148840"/>
            <a:ext cx="432054" cy="853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ru-RU" sz="5000">
                <a:latin typeface="GermanCondensed"/>
              </a:rPr>
              <a:t>I</a:t>
            </a:r>
            <a:endParaRPr lang="en-US" altLang="ru-RU" sz="5000">
              <a:latin typeface="GermanCondensed"/>
            </a:endParaRPr>
          </a:p>
        </p:txBody>
      </p:sp>
      <p:sp>
        <p:nvSpPr>
          <p:cNvPr id="37" name=""/>
          <p:cNvSpPr txBox="1"/>
          <p:nvPr/>
        </p:nvSpPr>
        <p:spPr>
          <a:xfrm>
            <a:off x="5087874" y="3002280"/>
            <a:ext cx="1008126" cy="853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ru-RU" sz="5000">
                <a:latin typeface="GermanCondensed"/>
              </a:rPr>
              <a:t>II</a:t>
            </a:r>
            <a:endParaRPr lang="en-US" altLang="ru-RU" sz="5000">
              <a:latin typeface="GermanCondensed"/>
            </a:endParaRPr>
          </a:p>
        </p:txBody>
      </p:sp>
      <p:sp>
        <p:nvSpPr>
          <p:cNvPr id="38" name=""/>
          <p:cNvSpPr txBox="1"/>
          <p:nvPr/>
        </p:nvSpPr>
        <p:spPr>
          <a:xfrm>
            <a:off x="5087874" y="3855720"/>
            <a:ext cx="1008126" cy="853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ru-RU" sz="5000">
                <a:latin typeface="GermanCondensed"/>
              </a:rPr>
              <a:t>III</a:t>
            </a:r>
            <a:endParaRPr lang="en-US" altLang="ru-RU" sz="5000">
              <a:latin typeface="GermanCondensed"/>
            </a:endParaRPr>
          </a:p>
        </p:txBody>
      </p:sp>
      <p:sp>
        <p:nvSpPr>
          <p:cNvPr id="39" name=""/>
          <p:cNvSpPr txBox="1"/>
          <p:nvPr/>
        </p:nvSpPr>
        <p:spPr>
          <a:xfrm>
            <a:off x="5087874" y="4736972"/>
            <a:ext cx="792099" cy="852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ru-RU" sz="5000">
                <a:latin typeface="GermanCondensed"/>
              </a:rPr>
              <a:t>IV</a:t>
            </a:r>
            <a:endParaRPr lang="en-US" altLang="ru-RU" sz="5000">
              <a:latin typeface="GermanCondense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>
            <a:lum bright="-10000"/>
          </a:blip>
          <a:srcRect r="27310"/>
          <a:stretch>
            <a:fillRect/>
          </a:stretch>
        </p:blipFill>
        <p:spPr>
          <a:xfrm>
            <a:off x="0" y="0"/>
            <a:ext cx="6192774" cy="6858000"/>
          </a:xfrm>
          <a:prstGeom prst="rect">
            <a:avLst/>
          </a:prstGeom>
        </p:spPr>
      </p:pic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0" y="520065"/>
            <a:ext cx="5583175" cy="1252728"/>
          </a:xfrm>
          <a:solidFill>
            <a:schemeClr val="accent6">
              <a:lumMod val="60000"/>
              <a:lumOff val="40000"/>
              <a:alpha val="53000"/>
            </a:schemeClr>
          </a:solidFill>
        </p:spPr>
        <p:txBody>
          <a:bodyPr vert="horz" wrap="square" lIns="91440" tIns="45720" rIns="91440" bIns="45720" anchor="t">
            <a:normAutofit/>
          </a:bodyPr>
          <a:lstStyle/>
          <a:p>
            <a:pPr>
              <a:buNone/>
              <a:defRPr/>
            </a:pPr>
            <a:r>
              <a:rPr lang="ru-RU" altLang="en-US" sz="6000">
                <a:solidFill>
                  <a:schemeClr val="bg1"/>
                </a:solidFill>
                <a:latin typeface="GermanCondensed"/>
              </a:rPr>
              <a:t>ВХОДНЫЕ ДАННЫЕ</a:t>
            </a:r>
            <a:r>
              <a:rPr lang="en-US" altLang="ru-RU" sz="6000">
                <a:solidFill>
                  <a:schemeClr val="bg1"/>
                </a:solidFill>
                <a:latin typeface="GermanCondensed"/>
              </a:rPr>
              <a:t>:</a:t>
            </a:r>
            <a:endParaRPr lang="en-US" altLang="ru-RU" sz="6000">
              <a:latin typeface="GermanCondensed"/>
            </a:endParaRPr>
          </a:p>
          <a:p>
            <a:pPr>
              <a:buNone/>
              <a:defRPr/>
            </a:pPr>
            <a:endParaRPr lang="ru-RU" altLang="en-US">
              <a:latin typeface="GermanCondensed"/>
            </a:endParaRPr>
          </a:p>
        </p:txBody>
      </p:sp>
      <p:sp>
        <p:nvSpPr>
          <p:cNvPr id="6" name="Объект 2"/>
          <p:cNvSpPr>
            <a:spLocks noGrp="1"/>
          </p:cNvSpPr>
          <p:nvPr/>
        </p:nvSpPr>
        <p:spPr>
          <a:xfrm>
            <a:off x="609600" y="4386834"/>
            <a:ext cx="5583175" cy="1252728"/>
          </a:xfrm>
          <a:prstGeom prst="rect">
            <a:avLst/>
          </a:prstGeom>
          <a:solidFill>
            <a:schemeClr val="accent6">
              <a:lumMod val="60000"/>
              <a:lumOff val="40000"/>
              <a:alpha val="53000"/>
            </a:schemeClr>
          </a:solidFill>
        </p:spPr>
        <p:txBody>
          <a:bodyPr vert="horz" wrap="square" lIns="91440" tIns="45720" rIns="91440" bIns="45720" anchor="t">
            <a:normAutofit lnSpcReduction="10000"/>
          </a:bodyPr>
          <a:p>
            <a:pPr marL="342900" indent="-342900" defTabSz="914400" rtl="0" eaLnBrk="1" latinLnBrk="1" hangingPunct="1">
              <a:spcBef>
                <a:spcPct val="20000"/>
              </a:spcBef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lang="ru-RU" altLang="en-US" sz="6000" b="0" i="0" u="none" strike="noStrike" kern="1200" cap="none" normalizeH="0" baseline="0" mc:Ignorable="hp" hp:hslEmbossed="0">
                <a:solidFill>
                  <a:schemeClr val="bg1"/>
                </a:solidFill>
                <a:latin typeface="GermanCondensed"/>
              </a:rPr>
              <a:t>РЕЗУЛЬТАТ</a:t>
            </a:r>
            <a:r>
              <a:rPr xmlns:mc="http://schemas.openxmlformats.org/markup-compatibility/2006" xmlns:hp="http://schemas.haansoft.com/office/presentation/8.0" lang="en-US" altLang="ru-RU" sz="6000" b="0" i="0" u="none" strike="noStrike" kern="1200" cap="none" normalizeH="0" baseline="0" mc:Ignorable="hp" hp:hslEmbossed="0">
                <a:solidFill>
                  <a:schemeClr val="bg1"/>
                </a:solidFill>
                <a:latin typeface="GermanCondensed"/>
              </a:rPr>
              <a:t>:</a:t>
            </a:r>
            <a:endParaRPr xmlns:mc="http://schemas.openxmlformats.org/markup-compatibility/2006" xmlns:hp="http://schemas.haansoft.com/office/presentation/8.0" lang="en-US" altLang="ru-RU" sz="6000" b="0" i="0" u="none" strike="noStrike" kern="1200" cap="none" normalizeH="0" baseline="0" mc:Ignorable="hp" hp:hslEmbossed="0">
              <a:solidFill>
                <a:schemeClr val="bg1"/>
              </a:solidFill>
              <a:latin typeface="GermanCondensed"/>
            </a:endParaRPr>
          </a:p>
          <a:p>
            <a:pPr marL="342900" indent="-342900" defTabSz="914400" rtl="0" eaLnBrk="1" latinLnBrk="1" hangingPunct="1">
              <a:spcBef>
                <a:spcPct val="20000"/>
              </a:spcBef>
              <a:buFont typeface="Arial"/>
              <a:buNone/>
              <a:defRPr/>
            </a:pPr>
            <a:endPara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<a:solidFill>
                <a:schemeClr val="tx1"/>
              </a:solidFill>
              <a:latin typeface="GermanCondensed"/>
            </a:endParaRPr>
          </a:p>
        </p:txBody>
      </p:sp>
      <p:sp>
        <p:nvSpPr>
          <p:cNvPr id="7" name="Объект 2"/>
          <p:cNvSpPr>
            <a:spLocks noGrp="1"/>
          </p:cNvSpPr>
          <p:nvPr/>
        </p:nvSpPr>
        <p:spPr>
          <a:xfrm>
            <a:off x="6192774" y="5013198"/>
            <a:ext cx="5999226" cy="1252728"/>
          </a:xfrm>
          <a:prstGeom prst="rect">
            <a:avLst/>
          </a:prstGeom>
          <a:solidFill>
            <a:schemeClr val="accent6">
              <a:lumMod val="60000"/>
              <a:lumOff val="40000"/>
              <a:alpha val="53000"/>
            </a:schemeClr>
          </a:solidFill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914400" rtl="0" eaLnBrk="1" latinLnBrk="1" hangingPunct="1">
              <a:spcBef>
                <a:spcPct val="20000"/>
              </a:spcBef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  <a:t>ЧЕТВЕРОСТИШИЕ</a:t>
            </a:r>
            <a:r>
              <a:rPr xmlns:mc="http://schemas.openxmlformats.org/markup-compatibility/2006" xmlns:hp="http://schemas.haansoft.com/office/presentation/8.0" lang="en-US" altLang="ru-RU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  <a:t>,</a:t>
            </a:r>
            <a:r>
              <a: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  <a:t> НАПИСАННОЕ ПО</a:t>
            </a:r>
            <a:br>
              <a: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</a:br>
            <a:r>
              <a: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  <a:t>ПРАВИЛАМ КОМПОЗИЦИИ ПОРОШКОВ</a:t>
            </a:r>
            <a:endPara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<a:solidFill>
                <a:schemeClr val="tx1"/>
              </a:solidFill>
              <a:latin typeface="GermanCondensed"/>
            </a:endParaRPr>
          </a:p>
        </p:txBody>
      </p:sp>
      <p:sp>
        <p:nvSpPr>
          <p:cNvPr id="9" name="Объект 2"/>
          <p:cNvSpPr>
            <a:spLocks noGrp="1"/>
          </p:cNvSpPr>
          <p:nvPr/>
        </p:nvSpPr>
        <p:spPr>
          <a:xfrm>
            <a:off x="6192775" y="1146429"/>
            <a:ext cx="5999225" cy="1562481"/>
          </a:xfrm>
          <a:prstGeom prst="rect">
            <a:avLst/>
          </a:prstGeom>
          <a:solidFill>
            <a:schemeClr val="accent6">
              <a:lumMod val="60000"/>
              <a:lumOff val="40000"/>
              <a:alpha val="53000"/>
            </a:schemeClr>
          </a:solidFill>
        </p:spPr>
        <p:txBody>
          <a:bodyPr vert="horz" wrap="square" lIns="91440" tIns="45720" rIns="91440" bIns="45720" anchor="t">
            <a:noAutofit/>
          </a:bodyPr>
          <a:lstStyle/>
          <a:p>
            <a:pPr marL="0" indent="0" defTabSz="914400" rtl="0" eaLnBrk="1" latinLnBrk="1" hangingPunct="1">
              <a:spcBef>
                <a:spcPct val="20000"/>
              </a:spcBef>
              <a:buFont typeface="Arial"/>
              <a:buNone/>
              <a:defRPr/>
            </a:pPr>
            <a:r>
              <a: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  <a:t>ТЕКСТ С АКЦЕНТУАЦИОННОЙ РАЗМЕТКОЙ</a:t>
            </a:r>
            <a:br>
              <a: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</a:br>
            <a:r>
              <a:rPr xmlns:mc="http://schemas.openxmlformats.org/markup-compatibility/2006" xmlns:hp="http://schemas.haansoft.com/office/presentation/8.0" lang="en-US" altLang="ru-RU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  <a:t>(sStress)</a:t>
            </a:r>
            <a:br>
              <a: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</a:br>
            <a:r>
              <a: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  <a:solidFill>
                  <a:schemeClr val="tx1"/>
                </a:solidFill>
                <a:latin typeface="GermanCondensed"/>
              </a:rPr>
              <a:t>ВЫБОР ПОЛЬЗОВАТЕЛЕМ ФАНДОМА</a:t>
            </a:r>
            <a:endParaRPr xmlns:mc="http://schemas.openxmlformats.org/markup-compatibility/2006" xmlns:hp="http://schemas.haansoft.com/office/presentation/8.0" lang="ru-RU" altLang="en-US" sz="3200" b="0" i="0" u="none" strike="noStrike" kern="1200" cap="none" normalizeH="0" baseline="0" mc:Ignorable="hp" hp:hslEmbossed="0">
              <a:solidFill>
                <a:schemeClr val="tx1"/>
              </a:solidFill>
              <a:latin typeface="GermanCondensed"/>
            </a:endParaRPr>
          </a:p>
        </p:txBody>
      </p:sp>
      <p:sp>
        <p:nvSpPr>
          <p:cNvPr id="10" name=""/>
          <p:cNvSpPr txBox="1"/>
          <p:nvPr/>
        </p:nvSpPr>
        <p:spPr>
          <a:xfrm>
            <a:off x="6492049" y="2830448"/>
            <a:ext cx="5400676" cy="1966723"/>
          </a:xfrm>
          <a:prstGeom prst="rect">
            <a:avLst/>
          </a:prstGeom>
        </p:spPr>
        <p:txBody>
          <a:bodyPr wrap="square">
            <a:spAutoFit/>
          </a:bodyPr>
          <a:p>
            <a:pPr algn="r">
              <a:defRPr/>
            </a:pPr>
            <a:r>
              <a:rPr lang="ru-RU" altLang="en-US" sz="3100">
                <a:latin typeface="GermanCondensed"/>
              </a:rPr>
              <a:t>ФАНДОМ </a:t>
            </a:r>
            <a:r>
              <a:rPr lang="en-US" altLang="ru-RU" sz="3100">
                <a:latin typeface="GermanCondensed"/>
              </a:rPr>
              <a:t>(</a:t>
            </a:r>
            <a:r>
              <a:rPr lang="ru-RU" altLang="en-US" sz="3100">
                <a:latin typeface="GermanCondensed"/>
              </a:rPr>
              <a:t>англ</a:t>
            </a:r>
            <a:r>
              <a:rPr lang="en-US" altLang="ru-RU" sz="3100">
                <a:latin typeface="GermanCondensed"/>
              </a:rPr>
              <a:t>.</a:t>
            </a:r>
            <a:r>
              <a:rPr lang="ru-RU" altLang="en-US" sz="3100">
                <a:latin typeface="GermanCondensed"/>
              </a:rPr>
              <a:t> </a:t>
            </a:r>
            <a:r>
              <a:rPr lang="en-US" altLang="ru-RU" sz="3100">
                <a:latin typeface="GermanCondensed"/>
              </a:rPr>
              <a:t>fandom)</a:t>
            </a:r>
            <a:r>
              <a:rPr lang="ru-RU" altLang="en-US" sz="3100">
                <a:latin typeface="GermanCondensed"/>
              </a:rPr>
              <a:t> </a:t>
            </a:r>
            <a:r>
              <a:rPr lang="en-US" altLang="ru-RU" sz="3100">
                <a:latin typeface="GermanCondensed"/>
              </a:rPr>
              <a:t>-</a:t>
            </a:r>
            <a:r>
              <a:rPr lang="ru-RU" altLang="en-US" sz="3100">
                <a:latin typeface="GermanCondensed"/>
              </a:rPr>
              <a:t> направление</a:t>
            </a:r>
            <a:r>
              <a:rPr lang="en-US" altLang="ru-RU" sz="3100">
                <a:latin typeface="GermanCondensed"/>
              </a:rPr>
              <a:t>,</a:t>
            </a:r>
            <a:r>
              <a:rPr lang="ru-RU" altLang="en-US" sz="3100">
                <a:latin typeface="GermanCondensed"/>
              </a:rPr>
              <a:t> то</a:t>
            </a:r>
            <a:r>
              <a:rPr lang="en-US" altLang="ru-RU" sz="3100">
                <a:latin typeface="GermanCondensed"/>
              </a:rPr>
              <a:t>,</a:t>
            </a:r>
            <a:r>
              <a:rPr lang="ru-RU" altLang="en-US" sz="3100">
                <a:latin typeface="GermanCondensed"/>
              </a:rPr>
              <a:t> о чём идёт повествование</a:t>
            </a:r>
            <a:br>
              <a:rPr lang="ru-RU" altLang="en-US" sz="3100">
                <a:latin typeface="GermanCondensed"/>
              </a:rPr>
            </a:br>
            <a:r>
              <a:rPr lang="ru-RU" altLang="en-US" sz="3100">
                <a:latin typeface="GermanCondensed"/>
              </a:rPr>
              <a:t>В ходе проекта </a:t>
            </a:r>
            <a:r>
              <a:rPr lang="en-US" altLang="ru-RU" sz="3100">
                <a:latin typeface="GermanCondensed"/>
              </a:rPr>
              <a:t>-</a:t>
            </a:r>
            <a:r>
              <a:rPr lang="ru-RU" altLang="en-US" sz="3100">
                <a:latin typeface="GermanCondensed"/>
              </a:rPr>
              <a:t> изначальный текст</a:t>
            </a:r>
            <a:r>
              <a:rPr lang="en-US" altLang="ru-RU" sz="3100">
                <a:latin typeface="GermanCondensed"/>
              </a:rPr>
              <a:t>,</a:t>
            </a:r>
            <a:r>
              <a:rPr lang="ru-RU" altLang="en-US" sz="3100">
                <a:latin typeface="GermanCondensed"/>
              </a:rPr>
              <a:t> </a:t>
            </a:r>
            <a:br>
              <a:rPr lang="ru-RU" altLang="en-US" sz="3100">
                <a:latin typeface="GermanCondensed"/>
              </a:rPr>
            </a:br>
            <a:r>
              <a:rPr lang="ru-RU" altLang="en-US" sz="3100">
                <a:latin typeface="GermanCondensed"/>
              </a:rPr>
              <a:t>преобразуемый в порошок</a:t>
            </a:r>
            <a:endParaRPr lang="ru-RU" altLang="en-US" sz="3100">
              <a:latin typeface="GermanCondense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ru-RU" altLang="en-US"/>
              <a:t/>
            </a:r>
            <a:endParaRPr lang="ru-RU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>
            <a:lum bright="-30000"/>
          </a:blip>
          <a:stretch>
            <a:fillRect/>
          </a:stretch>
        </p:blipFill>
        <p:spPr>
          <a:xfrm>
            <a:off x="0" y="-479236"/>
            <a:ext cx="12191999" cy="8137921"/>
          </a:xfrm>
          <a:prstGeom prst="rect">
            <a:avLst/>
          </a:prstGeom>
        </p:spPr>
      </p:pic>
      <p:sp>
        <p:nvSpPr>
          <p:cNvPr id="5" name=""/>
          <p:cNvSpPr/>
          <p:nvPr/>
        </p:nvSpPr>
        <p:spPr>
          <a:xfrm>
            <a:off x="609599" y="274638"/>
            <a:ext cx="10972798" cy="6250749"/>
          </a:xfrm>
          <a:prstGeom prst="rect">
            <a:avLst/>
          </a:prstGeom>
          <a:solidFill>
            <a:schemeClr val="accent6">
              <a:lumMod val="60000"/>
              <a:lumOff val="40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p>
            <a:pPr algn="ctr">
              <a:defRPr/>
            </a:pPr>
            <a:endParaRPr lang="ru-RU" altLang="en-US"/>
          </a:p>
        </p:txBody>
      </p:sp>
      <p:sp>
        <p:nvSpPr>
          <p:cNvPr id="6" name=""/>
          <p:cNvSpPr txBox="1"/>
          <p:nvPr/>
        </p:nvSpPr>
        <p:spPr>
          <a:xfrm>
            <a:off x="1127379" y="620649"/>
            <a:ext cx="9577197" cy="1180782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ru-RU" altLang="en-US" sz="7200">
                <a:solidFill>
                  <a:schemeClr val="bg1"/>
                </a:solidFill>
                <a:latin typeface="GermanCondensed"/>
              </a:rPr>
              <a:t>ФУНКЦИИ</a:t>
            </a:r>
            <a:endParaRPr lang="ru-RU" altLang="en-US" sz="7200">
              <a:solidFill>
                <a:schemeClr val="bg1"/>
              </a:solidFill>
              <a:latin typeface="GermanCondensed"/>
            </a:endParaRPr>
          </a:p>
        </p:txBody>
      </p:sp>
      <p:sp>
        <p:nvSpPr>
          <p:cNvPr id="8" name=""/>
          <p:cNvSpPr txBox="1"/>
          <p:nvPr/>
        </p:nvSpPr>
        <p:spPr>
          <a:xfrm>
            <a:off x="839342" y="1801431"/>
            <a:ext cx="5904739" cy="4473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p>
            <a:pPr>
              <a:defRPr/>
            </a:pP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def </a:t>
            </a:r>
            <a:r>
              <a:rPr lang="en-US" altLang="ru-RU" sz="2400" b="1">
                <a:solidFill>
                  <a:srgbClr val="0000ff"/>
                </a:solidFill>
                <a:latin typeface="Courier M OT Light"/>
              </a:rPr>
              <a:t>intro</a:t>
            </a:r>
            <a:r>
              <a:rPr lang="en-US" altLang="ru-RU" sz="2400" b="1">
                <a:latin typeface="Courier M OT Light"/>
              </a:rPr>
              <a:t>(): </a:t>
            </a:r>
            <a:br>
              <a:rPr lang="en-US" altLang="ru-RU" sz="2400" b="1">
                <a:latin typeface="Courier M OT Light"/>
              </a:rPr>
            </a:br>
            <a:r>
              <a:rPr lang="en-US" altLang="ru-RU" sz="2400" b="1">
                <a:latin typeface="Courier M OT Light"/>
              </a:rPr>
              <a:t>	</a:t>
            </a: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return </a:t>
            </a:r>
            <a:r>
              <a:rPr lang="en-US" altLang="ru-RU" sz="2400" b="1">
                <a:latin typeface="Courier M OT Light"/>
              </a:rPr>
              <a:t>element </a:t>
            </a:r>
            <a:endParaRPr lang="en-US" altLang="ru-RU" sz="2400" b="1">
              <a:latin typeface="Courier M OT Light"/>
            </a:endParaRPr>
          </a:p>
          <a:p>
            <a:pPr>
              <a:defRPr/>
            </a:pP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def </a:t>
            </a:r>
            <a:r>
              <a:rPr lang="en-US" altLang="ru-RU" sz="2400" b="1">
                <a:solidFill>
                  <a:srgbClr val="0000ff"/>
                </a:solidFill>
                <a:latin typeface="Courier M OT Light"/>
              </a:rPr>
              <a:t>opener</a:t>
            </a:r>
            <a:r>
              <a:rPr lang="en-US" altLang="ru-RU" sz="2400" b="1">
                <a:latin typeface="Courier M OT Light"/>
              </a:rPr>
              <a:t>(element): </a:t>
            </a:r>
            <a:br>
              <a:rPr lang="en-US" altLang="ru-RU" sz="2400" b="1">
                <a:latin typeface="Courier M OT Light"/>
              </a:rPr>
            </a:br>
            <a:r>
              <a:rPr lang="en-US" altLang="ru-RU" sz="2400" b="1">
                <a:latin typeface="Courier M OT Light"/>
              </a:rPr>
              <a:t>	</a:t>
            </a: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return </a:t>
            </a:r>
            <a:r>
              <a:rPr lang="en-US" altLang="ru-RU" sz="2400" b="1">
                <a:latin typeface="Courier M OT Light"/>
              </a:rPr>
              <a:t>text</a:t>
            </a:r>
            <a:endParaRPr lang="en-US" altLang="ru-RU" sz="2400" b="1">
              <a:latin typeface="Courier M OT Light"/>
            </a:endParaRPr>
          </a:p>
          <a:p>
            <a:pPr>
              <a:defRPr/>
            </a:pP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def </a:t>
            </a:r>
            <a:r>
              <a:rPr lang="en-US" altLang="ru-RU" sz="2400" b="1">
                <a:solidFill>
                  <a:srgbClr val="0000ff"/>
                </a:solidFill>
                <a:latin typeface="Courier M OT Light"/>
              </a:rPr>
              <a:t>first_third</a:t>
            </a:r>
            <a:r>
              <a:rPr lang="en-US" altLang="ru-RU" sz="2400" b="1">
                <a:latin typeface="Courier M OT Light"/>
              </a:rPr>
              <a:t>(text):</a:t>
            </a:r>
            <a:br>
              <a:rPr lang="en-US" altLang="ru-RU" sz="2400" b="1">
                <a:latin typeface="Courier M OT Light"/>
              </a:rPr>
            </a:br>
            <a:r>
              <a:rPr lang="en-US" altLang="ru-RU" sz="2400" b="1">
                <a:latin typeface="Courier M OT Light"/>
              </a:rPr>
              <a:t>	</a:t>
            </a: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return </a:t>
            </a:r>
            <a:r>
              <a:rPr lang="en-US" altLang="ru-RU" sz="2400" b="1">
                <a:latin typeface="Courier M OT Light"/>
              </a:rPr>
              <a:t>result_1, result_2</a:t>
            </a:r>
            <a:endParaRPr lang="en-US" altLang="ru-RU" sz="2400" b="1">
              <a:latin typeface="Courier M OT Light"/>
            </a:endParaRPr>
          </a:p>
          <a:p>
            <a:pPr>
              <a:defRPr/>
            </a:pP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def </a:t>
            </a:r>
            <a:r>
              <a:rPr lang="en-US" altLang="ru-RU" sz="2400" b="1">
                <a:solidFill>
                  <a:srgbClr val="0000ff"/>
                </a:solidFill>
                <a:latin typeface="Courier M OT Light"/>
              </a:rPr>
              <a:t>second_and_fourth</a:t>
            </a:r>
            <a:r>
              <a:rPr lang="en-US" altLang="ru-RU" sz="2400" b="1">
                <a:latin typeface="Courier M OT Light"/>
              </a:rPr>
              <a:t>(text): </a:t>
            </a:r>
            <a:br>
              <a:rPr lang="en-US" altLang="ru-RU" sz="2400" b="1">
                <a:latin typeface="Courier M OT Light"/>
              </a:rPr>
            </a:br>
            <a:r>
              <a:rPr lang="en-US" altLang="ru-RU" sz="2400" b="1">
                <a:latin typeface="Courier M OT Light"/>
              </a:rPr>
              <a:t>	</a:t>
            </a: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return </a:t>
            </a:r>
            <a:r>
              <a:rPr lang="en-US" altLang="ru-RU" sz="2400" b="1">
                <a:latin typeface="Courier M OT Light"/>
              </a:rPr>
              <a:t>result_2, result_4</a:t>
            </a:r>
            <a:br>
              <a:rPr lang="en-US" altLang="ru-RU" sz="2400" b="1">
                <a:latin typeface="Courier M OT Light"/>
              </a:rPr>
            </a:b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def </a:t>
            </a:r>
            <a:r>
              <a:rPr lang="en-US" altLang="ru-RU" sz="2400" b="1">
                <a:solidFill>
                  <a:srgbClr val="0000ff"/>
                </a:solidFill>
                <a:latin typeface="Courier M OT Light"/>
              </a:rPr>
              <a:t>retryer</a:t>
            </a:r>
            <a:r>
              <a:rPr lang="en-US" altLang="ru-RU" sz="2400" b="1">
                <a:latin typeface="Courier M OT Light"/>
              </a:rPr>
              <a:t>(text):</a:t>
            </a:r>
            <a:br>
              <a:rPr lang="en-US" altLang="ru-RU" sz="2400" b="1">
                <a:latin typeface="Courier M OT Light"/>
              </a:rPr>
            </a:br>
            <a:r>
              <a:rPr lang="en-US" altLang="ru-RU" sz="2400" b="1">
                <a:latin typeface="Courier M OT Light"/>
              </a:rPr>
              <a:t>	</a:t>
            </a: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return </a:t>
            </a:r>
            <a:r>
              <a:rPr lang="en-US" altLang="ru-RU" sz="2400" b="1">
                <a:latin typeface="Courier M OT Light"/>
              </a:rPr>
              <a:t>result </a:t>
            </a:r>
            <a:br>
              <a:rPr lang="en-US" altLang="ru-RU" sz="2400" b="1">
                <a:latin typeface="Courier M OT Light"/>
              </a:rPr>
            </a:br>
            <a:r>
              <a:rPr lang="en-US" altLang="ru-RU" sz="2400" b="1">
                <a:solidFill>
                  <a:srgbClr val="ff6600"/>
                </a:solidFill>
                <a:latin typeface="Courier M OT Light"/>
              </a:rPr>
              <a:t>def </a:t>
            </a:r>
            <a:r>
              <a:rPr lang="en-US" altLang="ru-RU" sz="2400" b="1">
                <a:solidFill>
                  <a:srgbClr val="0000ff"/>
                </a:solidFill>
                <a:latin typeface="Courier M OT Light"/>
              </a:rPr>
              <a:t>main</a:t>
            </a:r>
            <a:r>
              <a:rPr lang="en-US" altLang="ru-RU" sz="2400" b="1">
                <a:latin typeface="Courier M OT Light"/>
              </a:rPr>
              <a:t>():</a:t>
            </a:r>
            <a:br>
              <a:rPr lang="en-US" altLang="ru-RU" sz="2400" b="1">
                <a:latin typeface="Courier M OT Light"/>
              </a:rPr>
            </a:br>
            <a:r>
              <a:rPr lang="en-US" altLang="ru-RU" sz="2400" b="1">
                <a:latin typeface="Courier M OT Light"/>
              </a:rPr>
              <a:t>	</a:t>
            </a:r>
            <a:r>
              <a:rPr lang="en-US" altLang="ru-RU" sz="2400" b="1">
                <a:solidFill>
                  <a:schemeClr val="accent6">
                    <a:lumMod val="70000"/>
                  </a:schemeClr>
                </a:solidFill>
                <a:latin typeface="Courier M OT Light"/>
              </a:rPr>
              <a:t>print</a:t>
            </a:r>
            <a:r>
              <a:rPr lang="en-US" altLang="ru-RU" sz="2400" b="1">
                <a:latin typeface="Courier M OT Light"/>
              </a:rPr>
              <a:t>(poem)</a:t>
            </a:r>
            <a:endParaRPr lang="en-US" altLang="ru-RU" sz="2400" b="1">
              <a:latin typeface="Courier M OT Light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7176135" y="1801431"/>
            <a:ext cx="4176522" cy="4473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p>
            <a:pPr>
              <a:defRPr/>
            </a:pP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ввод фандома</a:t>
            </a:r>
            <a:br>
              <a:rPr lang="ru-RU" altLang="en-US" sz="2400">
                <a:solidFill>
                  <a:schemeClr val="tx1"/>
                </a:solidFill>
                <a:latin typeface="GermanCondensed"/>
              </a:rPr>
            </a:b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	название текста</a:t>
            </a:r>
            <a:endParaRPr lang="ru-RU" altLang="en-US" sz="2400">
              <a:solidFill>
                <a:schemeClr val="tx1"/>
              </a:solidFill>
              <a:latin typeface="GermanCondensed"/>
            </a:endParaRPr>
          </a:p>
          <a:p>
            <a:pPr>
              <a:defRPr/>
            </a:pP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чтение текста</a:t>
            </a:r>
            <a:br>
              <a:rPr lang="ru-RU" altLang="en-US" sz="2400">
                <a:solidFill>
                  <a:schemeClr val="tx1"/>
                </a:solidFill>
                <a:latin typeface="GermanCondensed"/>
              </a:rPr>
            </a:b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	текст</a:t>
            </a:r>
            <a:endParaRPr lang="ru-RU" altLang="en-US" sz="2400">
              <a:solidFill>
                <a:schemeClr val="tx1"/>
              </a:solidFill>
              <a:latin typeface="GermanCondensed"/>
            </a:endParaRPr>
          </a:p>
          <a:p>
            <a:pPr>
              <a:defRPr/>
            </a:pP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поиск строк</a:t>
            </a:r>
            <a:r>
              <a:rPr lang="en-US" altLang="ru-RU" sz="2400">
                <a:solidFill>
                  <a:schemeClr val="tx1"/>
                </a:solidFill>
                <a:latin typeface="GermanCondensed"/>
              </a:rPr>
              <a:t> I</a:t>
            </a: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 и</a:t>
            </a:r>
            <a:r>
              <a:rPr lang="en-US" altLang="ru-RU" sz="2400">
                <a:solidFill>
                  <a:schemeClr val="tx1"/>
                </a:solidFill>
                <a:latin typeface="GermanCondensed"/>
              </a:rPr>
              <a:t> III</a:t>
            </a:r>
            <a:br>
              <a:rPr lang="ru-RU" altLang="en-US" sz="2400">
                <a:solidFill>
                  <a:schemeClr val="tx1"/>
                </a:solidFill>
                <a:latin typeface="GermanCondensed"/>
              </a:rPr>
            </a:b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	строки </a:t>
            </a:r>
            <a:r>
              <a:rPr lang="en-US" altLang="ru-RU" sz="2400">
                <a:solidFill>
                  <a:schemeClr val="tx1"/>
                </a:solidFill>
                <a:latin typeface="GermanCondensed"/>
              </a:rPr>
              <a:t>I</a:t>
            </a: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 и </a:t>
            </a:r>
            <a:r>
              <a:rPr lang="en-US" altLang="ru-RU" sz="2400">
                <a:solidFill>
                  <a:schemeClr val="tx1"/>
                </a:solidFill>
                <a:latin typeface="GermanCondensed"/>
              </a:rPr>
              <a:t>III</a:t>
            </a: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 </a:t>
            </a:r>
            <a:endParaRPr lang="ru-RU" altLang="en-US" sz="2400">
              <a:solidFill>
                <a:schemeClr val="tx1"/>
              </a:solidFill>
              <a:latin typeface="GermanCondensed"/>
            </a:endParaRPr>
          </a:p>
          <a:p>
            <a:pPr>
              <a:defRPr/>
            </a:pP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поиск строк </a:t>
            </a:r>
            <a:r>
              <a:rPr lang="en-US" altLang="ru-RU" sz="2400">
                <a:solidFill>
                  <a:schemeClr val="tx1"/>
                </a:solidFill>
                <a:latin typeface="GermanCondensed"/>
              </a:rPr>
              <a:t>II</a:t>
            </a: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 и </a:t>
            </a:r>
            <a:r>
              <a:rPr lang="en-US" altLang="ru-RU" sz="2400">
                <a:solidFill>
                  <a:schemeClr val="tx1"/>
                </a:solidFill>
                <a:latin typeface="GermanCondensed"/>
              </a:rPr>
              <a:t>IV</a:t>
            </a: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 </a:t>
            </a:r>
            <a:br>
              <a:rPr lang="ru-RU" altLang="en-US" sz="2400">
                <a:solidFill>
                  <a:schemeClr val="tx1"/>
                </a:solidFill>
                <a:latin typeface="GermanCondensed"/>
              </a:rPr>
            </a:b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	строки </a:t>
            </a:r>
            <a:r>
              <a:rPr lang="en-US" altLang="ru-RU" sz="2400">
                <a:solidFill>
                  <a:schemeClr val="tx1"/>
                </a:solidFill>
                <a:latin typeface="GermanCondensed"/>
              </a:rPr>
              <a:t>II</a:t>
            </a: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 и </a:t>
            </a:r>
            <a:r>
              <a:rPr lang="en-US" altLang="ru-RU" sz="2400">
                <a:solidFill>
                  <a:schemeClr val="tx1"/>
                </a:solidFill>
                <a:latin typeface="GermanCondensed"/>
              </a:rPr>
              <a:t>IV</a:t>
            </a: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 </a:t>
            </a:r>
            <a:endParaRPr lang="ru-RU" altLang="en-US" sz="2400">
              <a:solidFill>
                <a:schemeClr val="tx1"/>
              </a:solidFill>
              <a:latin typeface="GermanCondensed"/>
            </a:endParaRPr>
          </a:p>
          <a:p>
            <a:pPr>
              <a:defRPr/>
            </a:pP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перезапуск предыдущей функции</a:t>
            </a:r>
            <a:br>
              <a:rPr lang="ru-RU" altLang="en-US" sz="2400">
                <a:solidFill>
                  <a:schemeClr val="tx1"/>
                </a:solidFill>
                <a:latin typeface="GermanCondensed"/>
              </a:rPr>
            </a:b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	функция выполняется заново</a:t>
            </a:r>
            <a:br>
              <a:rPr lang="ru-RU" altLang="en-US" sz="2400">
                <a:solidFill>
                  <a:schemeClr val="tx1"/>
                </a:solidFill>
                <a:latin typeface="GermanCondensed"/>
              </a:rPr>
            </a:b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сборка всей программы</a:t>
            </a:r>
            <a:br>
              <a:rPr lang="ru-RU" altLang="en-US" sz="2400">
                <a:solidFill>
                  <a:schemeClr val="tx1"/>
                </a:solidFill>
                <a:latin typeface="GermanCondensed"/>
              </a:rPr>
            </a:br>
            <a:r>
              <a:rPr lang="ru-RU" altLang="en-US" sz="2400">
                <a:solidFill>
                  <a:schemeClr val="tx1"/>
                </a:solidFill>
                <a:latin typeface="GermanCondensed"/>
              </a:rPr>
              <a:t>	готовый порошок</a:t>
            </a:r>
            <a:endParaRPr lang="ru-RU" altLang="en-US" sz="2400">
              <a:solidFill>
                <a:schemeClr val="tx1"/>
              </a:solidFill>
              <a:latin typeface="GermanCondense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ru-RU" altLang="en-US"/>
              <a:t/>
            </a:r>
            <a:endParaRPr lang="ru-RU" alt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ru-RU" altLang="en-US"/>
              <a:t/>
            </a:r>
            <a:endParaRPr lang="ru-RU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>
            <a:lum bright="-20000"/>
          </a:blip>
          <a:stretch>
            <a:fillRect/>
          </a:stretch>
        </p:blipFill>
        <p:spPr>
          <a:xfrm>
            <a:off x="-85536" y="-891540"/>
            <a:ext cx="12277536" cy="8159047"/>
          </a:xfrm>
          <a:prstGeom prst="rect">
            <a:avLst/>
          </a:prstGeom>
        </p:spPr>
      </p:pic>
      <p:sp>
        <p:nvSpPr>
          <p:cNvPr id="5" name=""/>
          <p:cNvSpPr/>
          <p:nvPr/>
        </p:nvSpPr>
        <p:spPr>
          <a:xfrm>
            <a:off x="1001362" y="846138"/>
            <a:ext cx="8137017" cy="6011862"/>
          </a:xfrm>
          <a:prstGeom prst="rect">
            <a:avLst/>
          </a:prstGeom>
          <a:solidFill>
            <a:schemeClr val="accent6">
              <a:lumMod val="60000"/>
              <a:lumOff val="40000"/>
              <a:alpha val="53000"/>
            </a:schemeClr>
          </a:solidFill>
          <a:ln w="38100"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/>
            </a:pPr>
            <a:endParaRPr lang="ru-RU" altLang="en-US"/>
          </a:p>
        </p:txBody>
      </p:sp>
      <p:sp>
        <p:nvSpPr>
          <p:cNvPr id="6" name=""/>
          <p:cNvSpPr txBox="1"/>
          <p:nvPr/>
        </p:nvSpPr>
        <p:spPr>
          <a:xfrm>
            <a:off x="1451418" y="1362154"/>
            <a:ext cx="7488936" cy="497983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ru-RU" altLang="en-US" sz="8000">
                <a:solidFill>
                  <a:schemeClr val="bg1"/>
                </a:solidFill>
                <a:latin typeface="GermanCondensed"/>
              </a:rPr>
              <a:t>ПРЕДЛАГАЕМ ВАМ </a:t>
            </a:r>
            <a:br>
              <a:rPr lang="ru-RU" altLang="en-US" sz="8000">
                <a:solidFill>
                  <a:schemeClr val="bg1"/>
                </a:solidFill>
                <a:latin typeface="GermanCondensed"/>
              </a:rPr>
            </a:br>
            <a:r>
              <a:rPr lang="ru-RU" altLang="en-US" sz="8000">
                <a:solidFill>
                  <a:schemeClr val="bg1"/>
                </a:solidFill>
                <a:latin typeface="GermanCondensed"/>
              </a:rPr>
              <a:t>ПОПРОБОВАТЬ </a:t>
            </a:r>
            <a:br>
              <a:rPr lang="ru-RU" altLang="en-US" sz="8000">
                <a:solidFill>
                  <a:schemeClr val="bg1"/>
                </a:solidFill>
                <a:latin typeface="GermanCondensed"/>
              </a:rPr>
            </a:br>
            <a:r>
              <a:rPr lang="ru-RU" altLang="en-US" sz="8000">
                <a:solidFill>
                  <a:schemeClr val="bg1"/>
                </a:solidFill>
                <a:latin typeface="GermanCondensed"/>
              </a:rPr>
              <a:t>ЗАПУСТИТЬ </a:t>
            </a:r>
            <a:br>
              <a:rPr lang="ru-RU" altLang="en-US" sz="8000">
                <a:solidFill>
                  <a:schemeClr val="bg1"/>
                </a:solidFill>
                <a:latin typeface="GermanCondensed"/>
              </a:rPr>
            </a:br>
            <a:r>
              <a:rPr lang="ru-RU" altLang="en-US" sz="8000">
                <a:solidFill>
                  <a:schemeClr val="bg1"/>
                </a:solidFill>
                <a:latin typeface="GermanCondensed"/>
              </a:rPr>
              <a:t>ПРОГРАММУ</a:t>
            </a:r>
            <a:endParaRPr lang="ru-RU" altLang="en-US" sz="8000">
              <a:solidFill>
                <a:schemeClr val="bg1"/>
              </a:solidFill>
              <a:latin typeface="GermanCondensed"/>
            </a:endParaRPr>
          </a:p>
        </p:txBody>
      </p:sp>
      <p:cxnSp>
        <p:nvCxnSpPr>
          <p:cNvPr id="7" name=""/>
          <p:cNvCxnSpPr/>
          <p:nvPr/>
        </p:nvCxnSpPr>
        <p:spPr>
          <a:xfrm>
            <a:off x="1451418" y="1373267"/>
            <a:ext cx="7236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"/>
          <p:cNvCxnSpPr/>
          <p:nvPr/>
        </p:nvCxnSpPr>
        <p:spPr>
          <a:xfrm rot="16200000" flipH="1" flipV="1">
            <a:off x="-1038496" y="3863181"/>
            <a:ext cx="497982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"/>
          <p:cNvCxnSpPr/>
          <p:nvPr/>
        </p:nvCxnSpPr>
        <p:spPr>
          <a:xfrm>
            <a:off x="1451418" y="6353096"/>
            <a:ext cx="723690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"/>
          <p:cNvCxnSpPr/>
          <p:nvPr/>
        </p:nvCxnSpPr>
        <p:spPr>
          <a:xfrm rot="16200000" flipV="1">
            <a:off x="7340610" y="2729363"/>
            <a:ext cx="2695431" cy="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"/>
          <p:cNvCxnSpPr/>
          <p:nvPr/>
        </p:nvCxnSpPr>
        <p:spPr>
          <a:xfrm rot="16200000">
            <a:off x="8090388" y="5755156"/>
            <a:ext cx="119588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>
  <p:cSld>
    <p:bg>
      <p:bgPr shadeToTitle="0">
        <a:solidFill>
          <a:schemeClr val="accent6">
            <a:lumMod val="60000"/>
            <a:lumOff val="40000"/>
            <a:alpha val="53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"/>
          <p:cNvPicPr>
            <a:picLocks noChangeAspect="1"/>
          </p:cNvPicPr>
          <p:nvPr/>
        </p:nvPicPr>
        <p:blipFill rotWithShape="1">
          <a:blip r:embed="rId2">
            <a:lum bright="-10000"/>
          </a:blip>
          <a:srcRect t="14300" r="1100" b="2100"/>
          <a:stretch>
            <a:fillRect/>
          </a:stretch>
        </p:blipFill>
        <p:spPr>
          <a:xfrm>
            <a:off x="0" y="0"/>
            <a:ext cx="12192000" cy="8296713"/>
          </a:xfrm>
          <a:prstGeom prst="rect">
            <a:avLst/>
          </a:prstGeom>
        </p:spPr>
      </p:pic>
      <p:pic>
        <p:nvPicPr>
          <p:cNvPr id="4" name=""/>
          <p:cNvPicPr>
            <a:picLocks noChangeAspect="1"/>
          </p:cNvPicPr>
          <p:nvPr/>
        </p:nvPicPr>
        <p:blipFill rotWithShape="1">
          <a:blip r:embed="rId3">
            <a:grayscl/>
            <a:lum/>
          </a:blip>
          <a:srcRect t="79400" r="81600" b="8000"/>
          <a:stretch>
            <a:fillRect/>
          </a:stretch>
        </p:blipFill>
        <p:spPr>
          <a:xfrm>
            <a:off x="0" y="0"/>
            <a:ext cx="4486679" cy="1728216"/>
          </a:xfrm>
          <a:prstGeom prst="rect">
            <a:avLst/>
          </a:prstGeom>
        </p:spPr>
      </p:pic>
      <p:pic>
        <p:nvPicPr>
          <p:cNvPr id="5" name=""/>
          <p:cNvPicPr>
            <a:picLocks noChangeAspect="1"/>
          </p:cNvPicPr>
          <p:nvPr/>
        </p:nvPicPr>
        <p:blipFill rotWithShape="1">
          <a:blip r:embed="rId4">
            <a:grayscl/>
            <a:lum/>
          </a:blip>
          <a:srcRect t="79400" r="81300" b="8000"/>
          <a:stretch>
            <a:fillRect/>
          </a:stretch>
        </p:blipFill>
        <p:spPr>
          <a:xfrm>
            <a:off x="6865978" y="4487010"/>
            <a:ext cx="4486679" cy="1700783"/>
          </a:xfrm>
          <a:prstGeom prst="rect">
            <a:avLst/>
          </a:prstGeom>
        </p:spPr>
      </p:pic>
      <p:pic>
        <p:nvPicPr>
          <p:cNvPr id="6" name=""/>
          <p:cNvPicPr>
            <a:picLocks noChangeAspect="1"/>
          </p:cNvPicPr>
          <p:nvPr/>
        </p:nvPicPr>
        <p:blipFill rotWithShape="1">
          <a:blip r:embed="rId5">
            <a:grayscl/>
            <a:lum/>
          </a:blip>
          <a:srcRect l="4520" t="38600" r="75990" b="47500"/>
          <a:stretch>
            <a:fillRect/>
          </a:stretch>
        </p:blipFill>
        <p:spPr>
          <a:xfrm>
            <a:off x="1609321" y="5229225"/>
            <a:ext cx="4486679" cy="1800225"/>
          </a:xfrm>
          <a:prstGeom prst="rect">
            <a:avLst/>
          </a:prstGeom>
        </p:spPr>
      </p:pic>
      <p:pic>
        <p:nvPicPr>
          <p:cNvPr id="10" name=""/>
          <p:cNvPicPr>
            <a:picLocks noChangeAspect="1"/>
          </p:cNvPicPr>
          <p:nvPr/>
        </p:nvPicPr>
        <p:blipFill rotWithShape="1">
          <a:blip r:embed="rId6">
            <a:grayscl/>
            <a:lum/>
          </a:blip>
          <a:srcRect t="79520" r="80120" b="8000"/>
          <a:stretch>
            <a:fillRect/>
          </a:stretch>
        </p:blipFill>
        <p:spPr>
          <a:xfrm>
            <a:off x="7447698" y="2348865"/>
            <a:ext cx="4744302" cy="1674876"/>
          </a:xfrm>
          <a:prstGeom prst="rect">
            <a:avLst/>
          </a:prstGeom>
        </p:spPr>
      </p:pic>
      <p:pic>
        <p:nvPicPr>
          <p:cNvPr id="11" name=""/>
          <p:cNvPicPr>
            <a:picLocks noChangeAspect="1"/>
          </p:cNvPicPr>
          <p:nvPr/>
        </p:nvPicPr>
        <p:blipFill rotWithShape="1">
          <a:blip r:embed="rId7">
            <a:grayscl/>
            <a:lum/>
          </a:blip>
          <a:srcRect t="79400" r="77160" b="8000"/>
          <a:stretch>
            <a:fillRect/>
          </a:stretch>
        </p:blipFill>
        <p:spPr>
          <a:xfrm>
            <a:off x="0" y="3284981"/>
            <a:ext cx="4760934" cy="1477518"/>
          </a:xfrm>
          <a:prstGeom prst="rect">
            <a:avLst/>
          </a:prstGeom>
        </p:spPr>
      </p:pic>
      <p:pic>
        <p:nvPicPr>
          <p:cNvPr id="12" name=""/>
          <p:cNvPicPr>
            <a:picLocks noChangeAspect="1"/>
          </p:cNvPicPr>
          <p:nvPr/>
        </p:nvPicPr>
        <p:blipFill rotWithShape="1">
          <a:blip r:embed="rId8">
            <a:grayscl/>
            <a:lum/>
          </a:blip>
          <a:srcRect l="8470" t="39160" r="73490" b="48840"/>
          <a:stretch>
            <a:fillRect/>
          </a:stretch>
        </p:blipFill>
        <p:spPr>
          <a:xfrm>
            <a:off x="5375910" y="116586"/>
            <a:ext cx="4703061" cy="1759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>
            <a:alpha val="53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2">
            <a:lum bright="-10000"/>
          </a:blip>
          <a:srcRect t="14300" r="-130" b="65410"/>
          <a:stretch>
            <a:fillRect/>
          </a:stretch>
        </p:blipFill>
        <p:spPr>
          <a:xfrm>
            <a:off x="0" y="0"/>
            <a:ext cx="12192000" cy="1988820"/>
          </a:xfrm>
          <a:prstGeom prst="rect">
            <a:avLst/>
          </a:prstGeom>
        </p:spPr>
      </p:pic>
      <p:sp>
        <p:nvSpPr>
          <p:cNvPr id="6" name=""/>
          <p:cNvSpPr txBox="1"/>
          <p:nvPr/>
        </p:nvSpPr>
        <p:spPr>
          <a:xfrm>
            <a:off x="609601" y="571500"/>
            <a:ext cx="10166984" cy="117919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ru-RU" altLang="en-US" sz="7200">
                <a:solidFill>
                  <a:schemeClr val="bg1"/>
                </a:solidFill>
                <a:latin typeface="GermanCondensed"/>
              </a:rPr>
              <a:t>ПРОБЛЕМЫ И НЕДОРАБОТКИ</a:t>
            </a:r>
            <a:endParaRPr lang="ru-RU" altLang="en-US" sz="7200">
              <a:solidFill>
                <a:schemeClr val="bg1"/>
              </a:solidFill>
              <a:latin typeface="GermanCondensed"/>
            </a:endParaRPr>
          </a:p>
        </p:txBody>
      </p:sp>
      <p:sp>
        <p:nvSpPr>
          <p:cNvPr id="7" name=""/>
          <p:cNvSpPr txBox="1"/>
          <p:nvPr/>
        </p:nvSpPr>
        <p:spPr>
          <a:xfrm>
            <a:off x="609600" y="1988820"/>
            <a:ext cx="10972800" cy="4810125"/>
          </a:xfrm>
          <a:prstGeom prst="rect">
            <a:avLst/>
          </a:prstGeom>
        </p:spPr>
        <p:txBody>
          <a:bodyPr wrap="square">
            <a:spAutoFit/>
          </a:bodyPr>
          <a:p>
            <a:pPr marL="257040" indent="-257040">
              <a:buFont typeface="Wingdings"/>
              <a:buChar char="§"/>
              <a:defRPr/>
            </a:pPr>
            <a:r>
              <a:rPr lang="ru-RU" altLang="en-US" sz="4400">
                <a:latin typeface="GermanCondensed"/>
              </a:rPr>
              <a:t> программа иногда вылетает</a:t>
            </a:r>
            <a:endParaRPr lang="ru-RU" altLang="en-US" sz="4400">
              <a:latin typeface="GermanCondensed"/>
            </a:endParaRPr>
          </a:p>
          <a:p>
            <a:pPr marL="257040" indent="-257040">
              <a:buFont typeface="Wingdings"/>
              <a:buChar char="§"/>
              <a:defRPr/>
            </a:pPr>
            <a:r>
              <a:rPr lang="ru-RU" altLang="en-US" sz="4400">
                <a:latin typeface="GermanCondensed"/>
              </a:rPr>
              <a:t> сочетание двух безударных гласных считается за </a:t>
            </a:r>
            <a:br>
              <a:rPr lang="ru-RU" altLang="en-US" sz="4400">
                <a:latin typeface="GermanCondensed"/>
              </a:rPr>
            </a:br>
            <a:r>
              <a:rPr lang="ru-RU" altLang="en-US" sz="4400">
                <a:latin typeface="GermanCondensed"/>
              </a:rPr>
              <a:t> один слог</a:t>
            </a:r>
            <a:endParaRPr lang="ru-RU" altLang="en-US" sz="4400">
              <a:latin typeface="GermanCondensed"/>
            </a:endParaRPr>
          </a:p>
          <a:p>
            <a:pPr marL="257040" indent="-257040">
              <a:buFont typeface="Wingdings"/>
              <a:buChar char="§"/>
              <a:defRPr/>
            </a:pPr>
            <a:r>
              <a:rPr lang="ru-RU" altLang="en-US" sz="4400">
                <a:latin typeface="GermanCondensed"/>
              </a:rPr>
              <a:t> ошибки автоматического акцентуатора</a:t>
            </a:r>
            <a:endParaRPr lang="ru-RU" altLang="en-US" sz="4400">
              <a:latin typeface="GermanCondensed"/>
            </a:endParaRPr>
          </a:p>
          <a:p>
            <a:pPr marL="257040" indent="-257040">
              <a:buFont typeface="Wingdings"/>
              <a:buChar char="§"/>
              <a:defRPr/>
            </a:pPr>
            <a:r>
              <a:rPr lang="ru-RU" altLang="en-US" sz="4400">
                <a:latin typeface="GermanCondensed"/>
              </a:rPr>
              <a:t> нет возможности перезапустить программу</a:t>
            </a:r>
            <a:r>
              <a:rPr lang="en-US" altLang="ru-RU" sz="4400">
                <a:latin typeface="GermanCondensed"/>
              </a:rPr>
              <a:t>,</a:t>
            </a:r>
            <a:r>
              <a:rPr lang="ru-RU" altLang="en-US" sz="4400">
                <a:latin typeface="GermanCondensed"/>
              </a:rPr>
              <a:t> </a:t>
            </a:r>
            <a:br>
              <a:rPr lang="ru-RU" altLang="en-US" sz="4400">
                <a:latin typeface="GermanCondensed"/>
              </a:rPr>
            </a:br>
            <a:r>
              <a:rPr lang="ru-RU" altLang="en-US" sz="4400">
                <a:latin typeface="GermanCondensed"/>
              </a:rPr>
              <a:t> не выходя из неё</a:t>
            </a:r>
            <a:endParaRPr lang="ru-RU" altLang="en-US" sz="4400">
              <a:latin typeface="GermanCondensed"/>
            </a:endParaRPr>
          </a:p>
          <a:p>
            <a:pPr marL="257040" indent="-257040">
              <a:buFont typeface="Wingdings"/>
              <a:buChar char="§"/>
              <a:defRPr/>
            </a:pPr>
            <a:r>
              <a:rPr lang="ru-RU" altLang="en-US" sz="4400">
                <a:latin typeface="GermanCondensed"/>
              </a:rPr>
              <a:t> не готовы фандомы “Земфира” и “Новости”</a:t>
            </a:r>
            <a:endParaRPr lang="ru-RU" altLang="en-US" sz="4400">
              <a:latin typeface="GermanCondense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Thinkfree Office">
  <a:themeElements>
    <a:clrScheme name="Thinkfree Office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Thinkfree Office">
      <a:majorFont>
        <a:latin typeface="HCR Dotum"/>
        <a:ea typeface=""/>
        <a:cs typeface="Times New Roman"/>
        <a:font script="Jpan" typeface="MS PGothic"/>
        <a:font script="Hang" typeface="HCR Dotum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HCR Dotum"/>
        <a:ea typeface=""/>
        <a:cs typeface="Times New Roman"/>
        <a:font script="Jpan" typeface="MS PGothic"/>
        <a:font script="Hang" typeface="HCR Dotum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inkfre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240</ep:Words>
  <ep:PresentationFormat>Экран (4:3)</ep:PresentationFormat>
  <ep:Paragraphs>56</ep:Paragraphs>
  <ep:Slides>8</ep:Slides>
  <ep:Notes>0</ep:Notes>
  <ep:TotalTime>0</ep:TotalTime>
  <ep:HiddenSlides>0</ep:HiddenSlides>
  <ep:MMClips>0</ep:MMClips>
  <ep:HeadingPairs>
    <vt:vector size="4" baseType="variant">
      <vt:variant>
        <vt:lpstr>Тема</vt:lpstr>
      </vt:variant>
      <vt:variant>
        <vt:i4>1</vt:i4>
      </vt:variant>
      <vt:variant>
        <vt:lpstr>Заголовок слайда</vt:lpstr>
      </vt:variant>
      <vt:variant>
        <vt:i4>8</vt:i4>
      </vt:variant>
    </vt:vector>
  </ep:HeadingPairs>
  <ep:TitlesOfParts>
    <vt:vector size="9" baseType="lpstr">
      <vt:lpstr>Thinkfree Office</vt:lpstr>
      <vt:lpstr>ГЕНЕРАТОР      ПОРОШКОВ</vt:lpstr>
      <vt:lpstr>ПОРОШОК</vt:lpstr>
      <vt:lpstr>ПОРОШОК</vt:lpstr>
      <vt:lpstr>Слайд 4</vt:lpstr>
      <vt:lpstr>Слайд 5</vt:lpstr>
      <vt:lpstr>Слайд 6</vt:lpstr>
      <vt:lpstr>Слайд 7</vt:lpstr>
      <vt:lpstr>Слайд 8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2020-04-20T05:29:24.731</dcterms:created>
  <dc:creator>Евгений</dc:creator>
  <cp:lastModifiedBy>Евгений</cp:lastModifiedBy>
  <dcterms:modified xsi:type="dcterms:W3CDTF">2020-04-21T05:52:45.737</dcterms:modified>
  <cp:revision>55</cp:revision>
  <cp:version>0906.0100.01</cp:version>
</cp:coreProperties>
</file>

<file path=docProps/thumbnail.jpeg>
</file>